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256" r:id="rId2"/>
    <p:sldId id="444" r:id="rId3"/>
    <p:sldId id="445" r:id="rId4"/>
    <p:sldId id="447" r:id="rId5"/>
    <p:sldId id="448" r:id="rId6"/>
    <p:sldId id="449" r:id="rId7"/>
    <p:sldId id="260" r:id="rId8"/>
    <p:sldId id="259" r:id="rId9"/>
    <p:sldId id="298" r:id="rId10"/>
    <p:sldId id="299" r:id="rId11"/>
    <p:sldId id="304" r:id="rId12"/>
    <p:sldId id="305" r:id="rId13"/>
    <p:sldId id="306" r:id="rId14"/>
    <p:sldId id="307" r:id="rId15"/>
    <p:sldId id="308" r:id="rId16"/>
    <p:sldId id="310" r:id="rId17"/>
    <p:sldId id="309" r:id="rId18"/>
    <p:sldId id="312" r:id="rId19"/>
    <p:sldId id="313" r:id="rId20"/>
    <p:sldId id="314" r:id="rId21"/>
    <p:sldId id="450"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9" r:id="rId36"/>
    <p:sldId id="328" r:id="rId37"/>
    <p:sldId id="330" r:id="rId38"/>
    <p:sldId id="331" r:id="rId39"/>
    <p:sldId id="332" r:id="rId40"/>
    <p:sldId id="333" r:id="rId41"/>
    <p:sldId id="334" r:id="rId42"/>
    <p:sldId id="335" r:id="rId43"/>
    <p:sldId id="336" r:id="rId44"/>
    <p:sldId id="337" r:id="rId45"/>
    <p:sldId id="339" r:id="rId46"/>
    <p:sldId id="340" r:id="rId47"/>
    <p:sldId id="341" r:id="rId48"/>
    <p:sldId id="342" r:id="rId49"/>
    <p:sldId id="343" r:id="rId50"/>
    <p:sldId id="344" r:id="rId51"/>
    <p:sldId id="345" r:id="rId52"/>
    <p:sldId id="346" r:id="rId53"/>
    <p:sldId id="347" r:id="rId54"/>
    <p:sldId id="348" r:id="rId55"/>
    <p:sldId id="349" r:id="rId56"/>
    <p:sldId id="352" r:id="rId57"/>
    <p:sldId id="353" r:id="rId58"/>
    <p:sldId id="351" r:id="rId59"/>
    <p:sldId id="350" r:id="rId60"/>
    <p:sldId id="354" r:id="rId61"/>
    <p:sldId id="355" r:id="rId62"/>
    <p:sldId id="356" r:id="rId63"/>
    <p:sldId id="357" r:id="rId64"/>
    <p:sldId id="358" r:id="rId65"/>
    <p:sldId id="443" r:id="rId66"/>
    <p:sldId id="359" r:id="rId67"/>
    <p:sldId id="360" r:id="rId68"/>
    <p:sldId id="440" r:id="rId69"/>
    <p:sldId id="441" r:id="rId70"/>
    <p:sldId id="361" r:id="rId71"/>
    <p:sldId id="362" r:id="rId72"/>
    <p:sldId id="363" r:id="rId73"/>
    <p:sldId id="364" r:id="rId74"/>
    <p:sldId id="365" r:id="rId75"/>
    <p:sldId id="366" r:id="rId76"/>
    <p:sldId id="367" r:id="rId77"/>
    <p:sldId id="368" r:id="rId78"/>
    <p:sldId id="369" r:id="rId79"/>
    <p:sldId id="371" r:id="rId80"/>
    <p:sldId id="372" r:id="rId81"/>
    <p:sldId id="370" r:id="rId82"/>
    <p:sldId id="373" r:id="rId83"/>
    <p:sldId id="374" r:id="rId84"/>
    <p:sldId id="375" r:id="rId85"/>
    <p:sldId id="377" r:id="rId86"/>
    <p:sldId id="378" r:id="rId87"/>
    <p:sldId id="376" r:id="rId88"/>
    <p:sldId id="379" r:id="rId89"/>
    <p:sldId id="380" r:id="rId90"/>
    <p:sldId id="381" r:id="rId91"/>
    <p:sldId id="382" r:id="rId92"/>
    <p:sldId id="383" r:id="rId93"/>
    <p:sldId id="384" r:id="rId94"/>
    <p:sldId id="385" r:id="rId95"/>
    <p:sldId id="386" r:id="rId96"/>
    <p:sldId id="387" r:id="rId97"/>
    <p:sldId id="389" r:id="rId98"/>
    <p:sldId id="390" r:id="rId99"/>
    <p:sldId id="391" r:id="rId100"/>
    <p:sldId id="392" r:id="rId101"/>
    <p:sldId id="393" r:id="rId102"/>
    <p:sldId id="394" r:id="rId103"/>
    <p:sldId id="395" r:id="rId104"/>
    <p:sldId id="396" r:id="rId105"/>
    <p:sldId id="397" r:id="rId106"/>
    <p:sldId id="398" r:id="rId107"/>
    <p:sldId id="399" r:id="rId108"/>
    <p:sldId id="400" r:id="rId109"/>
    <p:sldId id="401" r:id="rId110"/>
    <p:sldId id="402" r:id="rId111"/>
    <p:sldId id="403" r:id="rId112"/>
    <p:sldId id="404" r:id="rId113"/>
    <p:sldId id="405" r:id="rId114"/>
    <p:sldId id="406" r:id="rId115"/>
    <p:sldId id="407" r:id="rId116"/>
    <p:sldId id="409" r:id="rId117"/>
    <p:sldId id="408" r:id="rId118"/>
    <p:sldId id="410" r:id="rId119"/>
    <p:sldId id="411" r:id="rId120"/>
    <p:sldId id="412" r:id="rId121"/>
    <p:sldId id="413" r:id="rId122"/>
    <p:sldId id="414" r:id="rId123"/>
    <p:sldId id="415" r:id="rId124"/>
    <p:sldId id="416" r:id="rId125"/>
    <p:sldId id="417" r:id="rId126"/>
    <p:sldId id="418" r:id="rId127"/>
    <p:sldId id="420" r:id="rId128"/>
    <p:sldId id="421" r:id="rId129"/>
    <p:sldId id="422" r:id="rId130"/>
    <p:sldId id="423" r:id="rId131"/>
    <p:sldId id="424" r:id="rId132"/>
    <p:sldId id="425" r:id="rId133"/>
    <p:sldId id="426" r:id="rId134"/>
    <p:sldId id="429" r:id="rId135"/>
    <p:sldId id="430" r:id="rId136"/>
    <p:sldId id="431" r:id="rId137"/>
    <p:sldId id="427" r:id="rId138"/>
    <p:sldId id="432" r:id="rId139"/>
    <p:sldId id="433" r:id="rId140"/>
    <p:sldId id="434" r:id="rId141"/>
    <p:sldId id="435" r:id="rId142"/>
    <p:sldId id="437" r:id="rId143"/>
    <p:sldId id="439" r:id="rId144"/>
    <p:sldId id="438"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081" autoAdjust="0"/>
  </p:normalViewPr>
  <p:slideViewPr>
    <p:cSldViewPr snapToGrid="0">
      <p:cViewPr varScale="1">
        <p:scale>
          <a:sx n="63" d="100"/>
          <a:sy n="63" d="100"/>
        </p:scale>
        <p:origin x="9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BDD52-3E08-4D59-97A5-536B0845B872}" type="datetimeFigureOut">
              <a:rPr lang="en-US" smtClean="0"/>
              <a:t>1/31/2022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89A00-8D1F-4393-AFF5-73044FB41839}" type="slidenum">
              <a:rPr lang="en-US" smtClean="0"/>
              <a:t>‹#›</a:t>
            </a:fld>
            <a:endParaRPr lang="en-US"/>
          </a:p>
        </p:txBody>
      </p:sp>
    </p:spTree>
    <p:extLst>
      <p:ext uri="{BB962C8B-B14F-4D97-AF65-F5344CB8AC3E}">
        <p14:creationId xmlns:p14="http://schemas.microsoft.com/office/powerpoint/2010/main" val="397457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Prepared by P.Rajasekar</a:t>
            </a:r>
          </a:p>
          <a:p>
            <a:r>
              <a:rPr lang="en-US" dirty="0"/>
              <a:t>Asst. Professor, SRMIST</a:t>
            </a:r>
          </a:p>
          <a:p>
            <a:endParaRPr lang="en-US" dirty="0"/>
          </a:p>
        </p:txBody>
      </p:sp>
      <p:sp>
        <p:nvSpPr>
          <p:cNvPr id="4" name="Slide Number Placeholder 3"/>
          <p:cNvSpPr>
            <a:spLocks noGrp="1"/>
          </p:cNvSpPr>
          <p:nvPr>
            <p:ph type="sldNum" sz="quarter" idx="5"/>
          </p:nvPr>
        </p:nvSpPr>
        <p:spPr/>
        <p:txBody>
          <a:bodyPr/>
          <a:lstStyle/>
          <a:p>
            <a:fld id="{16E89A00-8D1F-4393-AFF5-73044FB41839}" type="slidenum">
              <a:rPr lang="en-US" smtClean="0"/>
              <a:t>50</a:t>
            </a:fld>
            <a:endParaRPr lang="en-US"/>
          </a:p>
        </p:txBody>
      </p:sp>
    </p:spTree>
    <p:extLst>
      <p:ext uri="{BB962C8B-B14F-4D97-AF65-F5344CB8AC3E}">
        <p14:creationId xmlns:p14="http://schemas.microsoft.com/office/powerpoint/2010/main" val="263132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Prepared by P.Rajasekar</a:t>
            </a:r>
          </a:p>
          <a:p>
            <a:r>
              <a:rPr lang="en-US" dirty="0"/>
              <a:t>Asst. Professor, SRMIST</a:t>
            </a:r>
          </a:p>
          <a:p>
            <a:endParaRPr lang="en-US" dirty="0"/>
          </a:p>
        </p:txBody>
      </p:sp>
      <p:sp>
        <p:nvSpPr>
          <p:cNvPr id="4" name="Slide Number Placeholder 3"/>
          <p:cNvSpPr>
            <a:spLocks noGrp="1"/>
          </p:cNvSpPr>
          <p:nvPr>
            <p:ph type="sldNum" sz="quarter" idx="5"/>
          </p:nvPr>
        </p:nvSpPr>
        <p:spPr/>
        <p:txBody>
          <a:bodyPr/>
          <a:lstStyle/>
          <a:p>
            <a:fld id="{16E89A00-8D1F-4393-AFF5-73044FB41839}" type="slidenum">
              <a:rPr lang="en-US" smtClean="0"/>
              <a:t>101</a:t>
            </a:fld>
            <a:endParaRPr lang="en-US"/>
          </a:p>
        </p:txBody>
      </p:sp>
    </p:spTree>
    <p:extLst>
      <p:ext uri="{BB962C8B-B14F-4D97-AF65-F5344CB8AC3E}">
        <p14:creationId xmlns:p14="http://schemas.microsoft.com/office/powerpoint/2010/main" val="3871700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Prepared by P.Rajasekar</a:t>
            </a:r>
          </a:p>
          <a:p>
            <a:r>
              <a:rPr lang="en-US" dirty="0"/>
              <a:t>Asst. Professor, SRMIST</a:t>
            </a:r>
          </a:p>
        </p:txBody>
      </p:sp>
      <p:sp>
        <p:nvSpPr>
          <p:cNvPr id="4" name="Slide Number Placeholder 3"/>
          <p:cNvSpPr>
            <a:spLocks noGrp="1"/>
          </p:cNvSpPr>
          <p:nvPr>
            <p:ph type="sldNum" sz="quarter" idx="5"/>
          </p:nvPr>
        </p:nvSpPr>
        <p:spPr/>
        <p:txBody>
          <a:bodyPr/>
          <a:lstStyle/>
          <a:p>
            <a:fld id="{16E89A00-8D1F-4393-AFF5-73044FB41839}" type="slidenum">
              <a:rPr lang="en-US" smtClean="0"/>
              <a:t>144</a:t>
            </a:fld>
            <a:endParaRPr lang="en-US"/>
          </a:p>
        </p:txBody>
      </p:sp>
    </p:spTree>
    <p:extLst>
      <p:ext uri="{BB962C8B-B14F-4D97-AF65-F5344CB8AC3E}">
        <p14:creationId xmlns:p14="http://schemas.microsoft.com/office/powerpoint/2010/main" val="262018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E978-D855-4515-A480-CF5963C1BD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721020-581B-46E6-8F0C-9E26F00353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6F5DEA-3824-4979-97B7-D9CAD9C01E52}"/>
              </a:ext>
            </a:extLst>
          </p:cNvPr>
          <p:cNvSpPr>
            <a:spLocks noGrp="1"/>
          </p:cNvSpPr>
          <p:nvPr>
            <p:ph type="dt" sz="half" idx="10"/>
          </p:nvPr>
        </p:nvSpPr>
        <p:spPr/>
        <p:txBody>
          <a:bodyPr/>
          <a:lstStyle/>
          <a:p>
            <a:fld id="{2952ADDF-789B-42E8-BF8E-BBDC50F44DC2}" type="datetime1">
              <a:rPr lang="en-US" smtClean="0"/>
              <a:t>1/31/2022</a:t>
            </a:fld>
            <a:endParaRPr lang="en-US"/>
          </a:p>
        </p:txBody>
      </p:sp>
      <p:sp>
        <p:nvSpPr>
          <p:cNvPr id="5" name="Footer Placeholder 4">
            <a:extLst>
              <a:ext uri="{FF2B5EF4-FFF2-40B4-BE49-F238E27FC236}">
                <a16:creationId xmlns:a16="http://schemas.microsoft.com/office/drawing/2014/main" id="{7DB30468-1C89-4E69-878C-A30EE71E0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C26C49-8EF6-4DA3-960F-5065AB4B0EE5}"/>
              </a:ext>
            </a:extLst>
          </p:cNvPr>
          <p:cNvSpPr>
            <a:spLocks noGrp="1"/>
          </p:cNvSpPr>
          <p:nvPr>
            <p:ph type="sldNum" sz="quarter" idx="12"/>
          </p:nvPr>
        </p:nvSpPr>
        <p:spPr/>
        <p:txBody>
          <a:bodyPr/>
          <a:lstStyle/>
          <a:p>
            <a:fld id="{23305676-A525-44F0-943E-FE252ECA109C}" type="slidenum">
              <a:rPr lang="en-US" smtClean="0"/>
              <a:t>‹#›</a:t>
            </a:fld>
            <a:endParaRPr lang="en-US"/>
          </a:p>
        </p:txBody>
      </p:sp>
    </p:spTree>
    <p:extLst>
      <p:ext uri="{BB962C8B-B14F-4D97-AF65-F5344CB8AC3E}">
        <p14:creationId xmlns:p14="http://schemas.microsoft.com/office/powerpoint/2010/main" val="2218199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878D-C5A0-4FAC-B1CD-D10BF43382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F6E203-1F81-4556-97B5-14C9B069E5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A1CAA-32A7-4453-BD26-48A763D552D3}"/>
              </a:ext>
            </a:extLst>
          </p:cNvPr>
          <p:cNvSpPr>
            <a:spLocks noGrp="1"/>
          </p:cNvSpPr>
          <p:nvPr>
            <p:ph type="dt" sz="half" idx="10"/>
          </p:nvPr>
        </p:nvSpPr>
        <p:spPr/>
        <p:txBody>
          <a:bodyPr/>
          <a:lstStyle/>
          <a:p>
            <a:fld id="{2F532ABE-CBD4-42C0-8A96-AA5BA83A95DD}" type="datetime1">
              <a:rPr lang="en-US" smtClean="0"/>
              <a:t>1/31/2022</a:t>
            </a:fld>
            <a:endParaRPr lang="en-US"/>
          </a:p>
        </p:txBody>
      </p:sp>
      <p:sp>
        <p:nvSpPr>
          <p:cNvPr id="5" name="Footer Placeholder 4">
            <a:extLst>
              <a:ext uri="{FF2B5EF4-FFF2-40B4-BE49-F238E27FC236}">
                <a16:creationId xmlns:a16="http://schemas.microsoft.com/office/drawing/2014/main" id="{BDCF2F0B-75E6-4D19-9108-0017D660E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BA10BA-C772-4345-97EE-FD961F14876C}"/>
              </a:ext>
            </a:extLst>
          </p:cNvPr>
          <p:cNvSpPr>
            <a:spLocks noGrp="1"/>
          </p:cNvSpPr>
          <p:nvPr>
            <p:ph type="sldNum" sz="quarter" idx="12"/>
          </p:nvPr>
        </p:nvSpPr>
        <p:spPr/>
        <p:txBody>
          <a:bodyPr/>
          <a:lstStyle/>
          <a:p>
            <a:fld id="{23305676-A525-44F0-943E-FE252ECA109C}" type="slidenum">
              <a:rPr lang="en-US" smtClean="0"/>
              <a:t>‹#›</a:t>
            </a:fld>
            <a:endParaRPr lang="en-US"/>
          </a:p>
        </p:txBody>
      </p:sp>
    </p:spTree>
    <p:extLst>
      <p:ext uri="{BB962C8B-B14F-4D97-AF65-F5344CB8AC3E}">
        <p14:creationId xmlns:p14="http://schemas.microsoft.com/office/powerpoint/2010/main" val="2683801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9CE99E-1969-45FE-B4BC-1557171706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AE5B84-0DC7-4329-97CB-F15BB81A22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C30165-794B-4DD6-B449-57D9544AED25}"/>
              </a:ext>
            </a:extLst>
          </p:cNvPr>
          <p:cNvSpPr>
            <a:spLocks noGrp="1"/>
          </p:cNvSpPr>
          <p:nvPr>
            <p:ph type="dt" sz="half" idx="10"/>
          </p:nvPr>
        </p:nvSpPr>
        <p:spPr/>
        <p:txBody>
          <a:bodyPr/>
          <a:lstStyle/>
          <a:p>
            <a:fld id="{EAD9F809-7D12-4CF6-8D8A-EEFCC355DDF2}" type="datetime1">
              <a:rPr lang="en-US" smtClean="0"/>
              <a:t>1/31/2022</a:t>
            </a:fld>
            <a:endParaRPr lang="en-US"/>
          </a:p>
        </p:txBody>
      </p:sp>
      <p:sp>
        <p:nvSpPr>
          <p:cNvPr id="5" name="Footer Placeholder 4">
            <a:extLst>
              <a:ext uri="{FF2B5EF4-FFF2-40B4-BE49-F238E27FC236}">
                <a16:creationId xmlns:a16="http://schemas.microsoft.com/office/drawing/2014/main" id="{A7B016F4-CAD9-4FAA-B1FA-59FE6CF9A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7D5B7-C589-494E-BD18-C65415C5D3B1}"/>
              </a:ext>
            </a:extLst>
          </p:cNvPr>
          <p:cNvSpPr>
            <a:spLocks noGrp="1"/>
          </p:cNvSpPr>
          <p:nvPr>
            <p:ph type="sldNum" sz="quarter" idx="12"/>
          </p:nvPr>
        </p:nvSpPr>
        <p:spPr/>
        <p:txBody>
          <a:bodyPr/>
          <a:lstStyle/>
          <a:p>
            <a:fld id="{23305676-A525-44F0-943E-FE252ECA109C}" type="slidenum">
              <a:rPr lang="en-US" smtClean="0"/>
              <a:t>‹#›</a:t>
            </a:fld>
            <a:endParaRPr lang="en-US"/>
          </a:p>
        </p:txBody>
      </p:sp>
    </p:spTree>
    <p:extLst>
      <p:ext uri="{BB962C8B-B14F-4D97-AF65-F5344CB8AC3E}">
        <p14:creationId xmlns:p14="http://schemas.microsoft.com/office/powerpoint/2010/main" val="3767172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440C-3DD1-43B5-845D-472AD6A98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1C3FD2-4235-4B59-BF16-E2DD89A4DD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B3A3F-9649-4FC9-B28E-D69B7A05CEF3}"/>
              </a:ext>
            </a:extLst>
          </p:cNvPr>
          <p:cNvSpPr>
            <a:spLocks noGrp="1"/>
          </p:cNvSpPr>
          <p:nvPr>
            <p:ph type="dt" sz="half" idx="10"/>
          </p:nvPr>
        </p:nvSpPr>
        <p:spPr/>
        <p:txBody>
          <a:bodyPr/>
          <a:lstStyle/>
          <a:p>
            <a:fld id="{BB201165-4DE8-4F93-B7D1-F0E69E0627CB}" type="datetime1">
              <a:rPr lang="en-US" smtClean="0"/>
              <a:t>1/31/2022</a:t>
            </a:fld>
            <a:endParaRPr lang="en-US"/>
          </a:p>
        </p:txBody>
      </p:sp>
      <p:sp>
        <p:nvSpPr>
          <p:cNvPr id="5" name="Footer Placeholder 4">
            <a:extLst>
              <a:ext uri="{FF2B5EF4-FFF2-40B4-BE49-F238E27FC236}">
                <a16:creationId xmlns:a16="http://schemas.microsoft.com/office/drawing/2014/main" id="{699DAF33-F8EC-4BCC-A462-CF152C48A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50C2EC-CFB5-4F56-8BC6-2B4874F064C5}"/>
              </a:ext>
            </a:extLst>
          </p:cNvPr>
          <p:cNvSpPr>
            <a:spLocks noGrp="1"/>
          </p:cNvSpPr>
          <p:nvPr>
            <p:ph type="sldNum" sz="quarter" idx="12"/>
          </p:nvPr>
        </p:nvSpPr>
        <p:spPr/>
        <p:txBody>
          <a:bodyPr/>
          <a:lstStyle/>
          <a:p>
            <a:fld id="{23305676-A525-44F0-943E-FE252ECA109C}" type="slidenum">
              <a:rPr lang="en-US" smtClean="0"/>
              <a:t>‹#›</a:t>
            </a:fld>
            <a:endParaRPr lang="en-US"/>
          </a:p>
        </p:txBody>
      </p:sp>
    </p:spTree>
    <p:extLst>
      <p:ext uri="{BB962C8B-B14F-4D97-AF65-F5344CB8AC3E}">
        <p14:creationId xmlns:p14="http://schemas.microsoft.com/office/powerpoint/2010/main" val="1544909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5A4A-F0A0-43E4-8C1A-C0CD66990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AE441F-194A-48C3-865D-884198A15A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A72C6F-0FE7-4F5A-8A86-B8E4A9F92266}"/>
              </a:ext>
            </a:extLst>
          </p:cNvPr>
          <p:cNvSpPr>
            <a:spLocks noGrp="1"/>
          </p:cNvSpPr>
          <p:nvPr>
            <p:ph type="dt" sz="half" idx="10"/>
          </p:nvPr>
        </p:nvSpPr>
        <p:spPr/>
        <p:txBody>
          <a:bodyPr/>
          <a:lstStyle/>
          <a:p>
            <a:fld id="{6B88A860-FE8D-420B-BBF6-22DF642C4242}" type="datetime1">
              <a:rPr lang="en-US" smtClean="0"/>
              <a:t>1/31/2022</a:t>
            </a:fld>
            <a:endParaRPr lang="en-US"/>
          </a:p>
        </p:txBody>
      </p:sp>
      <p:sp>
        <p:nvSpPr>
          <p:cNvPr id="5" name="Footer Placeholder 4">
            <a:extLst>
              <a:ext uri="{FF2B5EF4-FFF2-40B4-BE49-F238E27FC236}">
                <a16:creationId xmlns:a16="http://schemas.microsoft.com/office/drawing/2014/main" id="{1520580F-A2F5-46E1-A09A-C460C0EAF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5F151-64DE-416D-BABA-E9B3EED681B4}"/>
              </a:ext>
            </a:extLst>
          </p:cNvPr>
          <p:cNvSpPr>
            <a:spLocks noGrp="1"/>
          </p:cNvSpPr>
          <p:nvPr>
            <p:ph type="sldNum" sz="quarter" idx="12"/>
          </p:nvPr>
        </p:nvSpPr>
        <p:spPr/>
        <p:txBody>
          <a:bodyPr/>
          <a:lstStyle/>
          <a:p>
            <a:fld id="{23305676-A525-44F0-943E-FE252ECA109C}" type="slidenum">
              <a:rPr lang="en-US" smtClean="0"/>
              <a:t>‹#›</a:t>
            </a:fld>
            <a:endParaRPr lang="en-US"/>
          </a:p>
        </p:txBody>
      </p:sp>
    </p:spTree>
    <p:extLst>
      <p:ext uri="{BB962C8B-B14F-4D97-AF65-F5344CB8AC3E}">
        <p14:creationId xmlns:p14="http://schemas.microsoft.com/office/powerpoint/2010/main" val="3448578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D5FF-EDFA-44CA-8F3E-245EAB4CE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39A8C8-F25D-4CD0-8B1F-0A06D03EE4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DB6186-2613-4FD2-96A6-D785E4E36B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59AD6D-85D5-4DDE-BE49-EF4A95A0A14B}"/>
              </a:ext>
            </a:extLst>
          </p:cNvPr>
          <p:cNvSpPr>
            <a:spLocks noGrp="1"/>
          </p:cNvSpPr>
          <p:nvPr>
            <p:ph type="dt" sz="half" idx="10"/>
          </p:nvPr>
        </p:nvSpPr>
        <p:spPr/>
        <p:txBody>
          <a:bodyPr/>
          <a:lstStyle/>
          <a:p>
            <a:fld id="{58F52926-293E-462C-9D4E-9C07FB5818A9}" type="datetime1">
              <a:rPr lang="en-US" smtClean="0"/>
              <a:t>1/31/2022</a:t>
            </a:fld>
            <a:endParaRPr lang="en-US"/>
          </a:p>
        </p:txBody>
      </p:sp>
      <p:sp>
        <p:nvSpPr>
          <p:cNvPr id="6" name="Footer Placeholder 5">
            <a:extLst>
              <a:ext uri="{FF2B5EF4-FFF2-40B4-BE49-F238E27FC236}">
                <a16:creationId xmlns:a16="http://schemas.microsoft.com/office/drawing/2014/main" id="{D16D1D8A-0906-4AF3-A93E-B6ED4EC66B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8255D-57ED-4BFF-B295-DA25E513E446}"/>
              </a:ext>
            </a:extLst>
          </p:cNvPr>
          <p:cNvSpPr>
            <a:spLocks noGrp="1"/>
          </p:cNvSpPr>
          <p:nvPr>
            <p:ph type="sldNum" sz="quarter" idx="12"/>
          </p:nvPr>
        </p:nvSpPr>
        <p:spPr/>
        <p:txBody>
          <a:bodyPr/>
          <a:lstStyle/>
          <a:p>
            <a:fld id="{23305676-A525-44F0-943E-FE252ECA109C}" type="slidenum">
              <a:rPr lang="en-US" smtClean="0"/>
              <a:t>‹#›</a:t>
            </a:fld>
            <a:endParaRPr lang="en-US"/>
          </a:p>
        </p:txBody>
      </p:sp>
    </p:spTree>
    <p:extLst>
      <p:ext uri="{BB962C8B-B14F-4D97-AF65-F5344CB8AC3E}">
        <p14:creationId xmlns:p14="http://schemas.microsoft.com/office/powerpoint/2010/main" val="2263448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9CEB-52F4-4543-B99D-D2F4674C02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573F95-7EC3-4556-AD61-CDBA7611A8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0BC656-CEBE-4C41-8EFB-35E7648D19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17B724-A4C0-425B-8C7B-BEDBCE6CDA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EA47B5-AD94-4073-A4D0-42F2695DB6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87AA29-683D-423B-A5C6-513A26993453}"/>
              </a:ext>
            </a:extLst>
          </p:cNvPr>
          <p:cNvSpPr>
            <a:spLocks noGrp="1"/>
          </p:cNvSpPr>
          <p:nvPr>
            <p:ph type="dt" sz="half" idx="10"/>
          </p:nvPr>
        </p:nvSpPr>
        <p:spPr/>
        <p:txBody>
          <a:bodyPr/>
          <a:lstStyle/>
          <a:p>
            <a:fld id="{1F178E60-9B2F-470A-9E3B-D9426337DF7B}" type="datetime1">
              <a:rPr lang="en-US" smtClean="0"/>
              <a:t>1/31/2022</a:t>
            </a:fld>
            <a:endParaRPr lang="en-US"/>
          </a:p>
        </p:txBody>
      </p:sp>
      <p:sp>
        <p:nvSpPr>
          <p:cNvPr id="8" name="Footer Placeholder 7">
            <a:extLst>
              <a:ext uri="{FF2B5EF4-FFF2-40B4-BE49-F238E27FC236}">
                <a16:creationId xmlns:a16="http://schemas.microsoft.com/office/drawing/2014/main" id="{582DA0E2-232A-4094-90A0-AD5F530D3C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BB6D2C-0813-43B6-833A-6A9B55007726}"/>
              </a:ext>
            </a:extLst>
          </p:cNvPr>
          <p:cNvSpPr>
            <a:spLocks noGrp="1"/>
          </p:cNvSpPr>
          <p:nvPr>
            <p:ph type="sldNum" sz="quarter" idx="12"/>
          </p:nvPr>
        </p:nvSpPr>
        <p:spPr/>
        <p:txBody>
          <a:bodyPr/>
          <a:lstStyle/>
          <a:p>
            <a:fld id="{23305676-A525-44F0-943E-FE252ECA109C}" type="slidenum">
              <a:rPr lang="en-US" smtClean="0"/>
              <a:t>‹#›</a:t>
            </a:fld>
            <a:endParaRPr lang="en-US"/>
          </a:p>
        </p:txBody>
      </p:sp>
    </p:spTree>
    <p:extLst>
      <p:ext uri="{BB962C8B-B14F-4D97-AF65-F5344CB8AC3E}">
        <p14:creationId xmlns:p14="http://schemas.microsoft.com/office/powerpoint/2010/main" val="3056677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55582-E216-4774-B22F-7DA87C6674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58D26E-111C-4BF9-9316-18B7A510183A}"/>
              </a:ext>
            </a:extLst>
          </p:cNvPr>
          <p:cNvSpPr>
            <a:spLocks noGrp="1"/>
          </p:cNvSpPr>
          <p:nvPr>
            <p:ph type="dt" sz="half" idx="10"/>
          </p:nvPr>
        </p:nvSpPr>
        <p:spPr/>
        <p:txBody>
          <a:bodyPr/>
          <a:lstStyle/>
          <a:p>
            <a:fld id="{D75CF700-771F-4284-AEC1-5F824C33CADB}" type="datetime1">
              <a:rPr lang="en-US" smtClean="0"/>
              <a:t>1/31/2022</a:t>
            </a:fld>
            <a:endParaRPr lang="en-US"/>
          </a:p>
        </p:txBody>
      </p:sp>
      <p:sp>
        <p:nvSpPr>
          <p:cNvPr id="4" name="Footer Placeholder 3">
            <a:extLst>
              <a:ext uri="{FF2B5EF4-FFF2-40B4-BE49-F238E27FC236}">
                <a16:creationId xmlns:a16="http://schemas.microsoft.com/office/drawing/2014/main" id="{3E42F486-2A66-4DA8-BB98-E5D1D67C6B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DE92F-B020-4658-A0DA-280C7FB004F9}"/>
              </a:ext>
            </a:extLst>
          </p:cNvPr>
          <p:cNvSpPr>
            <a:spLocks noGrp="1"/>
          </p:cNvSpPr>
          <p:nvPr>
            <p:ph type="sldNum" sz="quarter" idx="12"/>
          </p:nvPr>
        </p:nvSpPr>
        <p:spPr/>
        <p:txBody>
          <a:bodyPr/>
          <a:lstStyle/>
          <a:p>
            <a:fld id="{23305676-A525-44F0-943E-FE252ECA109C}" type="slidenum">
              <a:rPr lang="en-US" smtClean="0"/>
              <a:t>‹#›</a:t>
            </a:fld>
            <a:endParaRPr lang="en-US"/>
          </a:p>
        </p:txBody>
      </p:sp>
    </p:spTree>
    <p:extLst>
      <p:ext uri="{BB962C8B-B14F-4D97-AF65-F5344CB8AC3E}">
        <p14:creationId xmlns:p14="http://schemas.microsoft.com/office/powerpoint/2010/main" val="4081753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5ACC5A-71B4-450A-B0EF-55B0DE4AF03B}"/>
              </a:ext>
            </a:extLst>
          </p:cNvPr>
          <p:cNvSpPr>
            <a:spLocks noGrp="1"/>
          </p:cNvSpPr>
          <p:nvPr>
            <p:ph type="dt" sz="half" idx="10"/>
          </p:nvPr>
        </p:nvSpPr>
        <p:spPr/>
        <p:txBody>
          <a:bodyPr/>
          <a:lstStyle/>
          <a:p>
            <a:fld id="{0F67699C-408E-4097-BDDB-8B2205F34520}" type="datetime1">
              <a:rPr lang="en-US" smtClean="0"/>
              <a:t>1/31/2022</a:t>
            </a:fld>
            <a:endParaRPr lang="en-US"/>
          </a:p>
        </p:txBody>
      </p:sp>
      <p:sp>
        <p:nvSpPr>
          <p:cNvPr id="3" name="Footer Placeholder 2">
            <a:extLst>
              <a:ext uri="{FF2B5EF4-FFF2-40B4-BE49-F238E27FC236}">
                <a16:creationId xmlns:a16="http://schemas.microsoft.com/office/drawing/2014/main" id="{8323FE1D-F386-4FD3-A5A7-8A88C354ED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9A1F5F-ACD5-41B2-AC51-57C91704FADF}"/>
              </a:ext>
            </a:extLst>
          </p:cNvPr>
          <p:cNvSpPr>
            <a:spLocks noGrp="1"/>
          </p:cNvSpPr>
          <p:nvPr>
            <p:ph type="sldNum" sz="quarter" idx="12"/>
          </p:nvPr>
        </p:nvSpPr>
        <p:spPr/>
        <p:txBody>
          <a:bodyPr/>
          <a:lstStyle/>
          <a:p>
            <a:fld id="{23305676-A525-44F0-943E-FE252ECA109C}" type="slidenum">
              <a:rPr lang="en-US" smtClean="0"/>
              <a:t>‹#›</a:t>
            </a:fld>
            <a:endParaRPr lang="en-US"/>
          </a:p>
        </p:txBody>
      </p:sp>
    </p:spTree>
    <p:extLst>
      <p:ext uri="{BB962C8B-B14F-4D97-AF65-F5344CB8AC3E}">
        <p14:creationId xmlns:p14="http://schemas.microsoft.com/office/powerpoint/2010/main" val="1318024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90F2-2C95-45E4-95F2-BAF88B35A5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FD840B-2BEB-43F3-B398-6729170799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E909C8-342B-4F1B-BFD6-3E3D29ABD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BE2CC9-69A1-45A5-90EE-C702393CEA6F}"/>
              </a:ext>
            </a:extLst>
          </p:cNvPr>
          <p:cNvSpPr>
            <a:spLocks noGrp="1"/>
          </p:cNvSpPr>
          <p:nvPr>
            <p:ph type="dt" sz="half" idx="10"/>
          </p:nvPr>
        </p:nvSpPr>
        <p:spPr/>
        <p:txBody>
          <a:bodyPr/>
          <a:lstStyle/>
          <a:p>
            <a:fld id="{C2D0967A-C235-4A06-9DFD-B22B444E844F}" type="datetime1">
              <a:rPr lang="en-US" smtClean="0"/>
              <a:t>1/31/2022</a:t>
            </a:fld>
            <a:endParaRPr lang="en-US"/>
          </a:p>
        </p:txBody>
      </p:sp>
      <p:sp>
        <p:nvSpPr>
          <p:cNvPr id="6" name="Footer Placeholder 5">
            <a:extLst>
              <a:ext uri="{FF2B5EF4-FFF2-40B4-BE49-F238E27FC236}">
                <a16:creationId xmlns:a16="http://schemas.microsoft.com/office/drawing/2014/main" id="{DF360DAA-FE19-4940-A960-D77879DC9B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CA778-8CF8-4489-BDD5-60B4E3215000}"/>
              </a:ext>
            </a:extLst>
          </p:cNvPr>
          <p:cNvSpPr>
            <a:spLocks noGrp="1"/>
          </p:cNvSpPr>
          <p:nvPr>
            <p:ph type="sldNum" sz="quarter" idx="12"/>
          </p:nvPr>
        </p:nvSpPr>
        <p:spPr/>
        <p:txBody>
          <a:bodyPr/>
          <a:lstStyle/>
          <a:p>
            <a:fld id="{23305676-A525-44F0-943E-FE252ECA109C}" type="slidenum">
              <a:rPr lang="en-US" smtClean="0"/>
              <a:t>‹#›</a:t>
            </a:fld>
            <a:endParaRPr lang="en-US"/>
          </a:p>
        </p:txBody>
      </p:sp>
    </p:spTree>
    <p:extLst>
      <p:ext uri="{BB962C8B-B14F-4D97-AF65-F5344CB8AC3E}">
        <p14:creationId xmlns:p14="http://schemas.microsoft.com/office/powerpoint/2010/main" val="312012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4EA1-A510-483F-A3C3-A63CC8DE88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776686-AD31-43C4-8888-FA8EE8BBB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9657E6-5347-492F-A476-F4E455252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4D1BA9-471D-47CC-B4D5-E857B7F5769F}"/>
              </a:ext>
            </a:extLst>
          </p:cNvPr>
          <p:cNvSpPr>
            <a:spLocks noGrp="1"/>
          </p:cNvSpPr>
          <p:nvPr>
            <p:ph type="dt" sz="half" idx="10"/>
          </p:nvPr>
        </p:nvSpPr>
        <p:spPr/>
        <p:txBody>
          <a:bodyPr/>
          <a:lstStyle/>
          <a:p>
            <a:fld id="{89DFC81F-6BB1-4F68-9BA2-E2A90E3AE347}" type="datetime1">
              <a:rPr lang="en-US" smtClean="0"/>
              <a:t>1/31/2022</a:t>
            </a:fld>
            <a:endParaRPr lang="en-US"/>
          </a:p>
        </p:txBody>
      </p:sp>
      <p:sp>
        <p:nvSpPr>
          <p:cNvPr id="6" name="Footer Placeholder 5">
            <a:extLst>
              <a:ext uri="{FF2B5EF4-FFF2-40B4-BE49-F238E27FC236}">
                <a16:creationId xmlns:a16="http://schemas.microsoft.com/office/drawing/2014/main" id="{0440D88E-0D42-4A16-A500-7FC34DEDD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E6E561-FECB-4D30-848F-249E8760D9A9}"/>
              </a:ext>
            </a:extLst>
          </p:cNvPr>
          <p:cNvSpPr>
            <a:spLocks noGrp="1"/>
          </p:cNvSpPr>
          <p:nvPr>
            <p:ph type="sldNum" sz="quarter" idx="12"/>
          </p:nvPr>
        </p:nvSpPr>
        <p:spPr/>
        <p:txBody>
          <a:bodyPr/>
          <a:lstStyle/>
          <a:p>
            <a:fld id="{23305676-A525-44F0-943E-FE252ECA109C}" type="slidenum">
              <a:rPr lang="en-US" smtClean="0"/>
              <a:t>‹#›</a:t>
            </a:fld>
            <a:endParaRPr lang="en-US"/>
          </a:p>
        </p:txBody>
      </p:sp>
    </p:spTree>
    <p:extLst>
      <p:ext uri="{BB962C8B-B14F-4D97-AF65-F5344CB8AC3E}">
        <p14:creationId xmlns:p14="http://schemas.microsoft.com/office/powerpoint/2010/main" val="4202392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05AA38-4172-43E2-B2C9-9F44CE38C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1E07A2-D8D1-424F-BF0A-C5508BC4E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26DF5-E285-4E7D-AA7A-5A45FB502A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E967A4-F05C-4374-BE83-8BD22543801D}" type="datetime1">
              <a:rPr lang="en-US" smtClean="0"/>
              <a:t>1/31/2022</a:t>
            </a:fld>
            <a:endParaRPr lang="en-US"/>
          </a:p>
        </p:txBody>
      </p:sp>
      <p:sp>
        <p:nvSpPr>
          <p:cNvPr id="5" name="Footer Placeholder 4">
            <a:extLst>
              <a:ext uri="{FF2B5EF4-FFF2-40B4-BE49-F238E27FC236}">
                <a16:creationId xmlns:a16="http://schemas.microsoft.com/office/drawing/2014/main" id="{4672C7D0-400B-4D83-8F2A-0B95C8D522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80C825-BE05-488B-9D56-4FAB9C35F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05676-A525-44F0-943E-FE252ECA109C}" type="slidenum">
              <a:rPr lang="en-US" smtClean="0"/>
              <a:t>‹#›</a:t>
            </a:fld>
            <a:endParaRPr lang="en-US"/>
          </a:p>
        </p:txBody>
      </p:sp>
    </p:spTree>
    <p:extLst>
      <p:ext uri="{BB962C8B-B14F-4D97-AF65-F5344CB8AC3E}">
        <p14:creationId xmlns:p14="http://schemas.microsoft.com/office/powerpoint/2010/main" val="2231615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41.png"/><Relationship Id="rId4" Type="http://schemas.openxmlformats.org/officeDocument/2006/relationships/image" Target="../media/image38.png"/><Relationship Id="rId9" Type="http://schemas.microsoft.com/office/2007/relationships/hdphoto" Target="../media/hdphoto4.wdp"/></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p13"/>
          <p:cNvSpPr/>
          <p:nvPr/>
        </p:nvSpPr>
        <p:spPr>
          <a:xfrm>
            <a:off x="6553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92" name="Google Shape;92;p13"/>
          <p:cNvSpPr/>
          <p:nvPr/>
        </p:nvSpPr>
        <p:spPr>
          <a:xfrm>
            <a:off x="2743200" y="2499361"/>
            <a:ext cx="7269480" cy="929639"/>
          </a:xfrm>
          <a:prstGeom prst="rect">
            <a:avLst/>
          </a:prstGeom>
          <a:noFill/>
          <a:ln>
            <a:noFill/>
          </a:ln>
        </p:spPr>
        <p:txBody>
          <a:bodyPr spcFirstLastPara="1" wrap="square" lIns="91425" tIns="45700" rIns="91425" bIns="45700" anchor="t" anchorCtr="0">
            <a:noAutofit/>
          </a:bodyPr>
          <a:lstStyle/>
          <a:p>
            <a:pPr algn="ctr"/>
            <a:r>
              <a:rPr lang="en-US" sz="3200" b="1" dirty="0">
                <a:solidFill>
                  <a:srgbClr val="7030A0"/>
                </a:solidFill>
                <a:latin typeface="Cambria" panose="02040503050406030204" pitchFamily="18" charset="0"/>
                <a:ea typeface="Cambria" panose="02040503050406030204" pitchFamily="18" charset="0"/>
                <a:cs typeface="Calibri"/>
                <a:sym typeface="Calibri"/>
              </a:rPr>
              <a:t>18CSE490T - </a:t>
            </a:r>
            <a:r>
              <a:rPr lang="en-IN" sz="3200" b="1" dirty="0">
                <a:solidFill>
                  <a:srgbClr val="7030A0"/>
                </a:solidFill>
                <a:latin typeface="Cambria" panose="02040503050406030204" pitchFamily="18" charset="0"/>
                <a:ea typeface="Cambria" panose="02040503050406030204" pitchFamily="18" charset="0"/>
                <a:cs typeface="Arial"/>
                <a:sym typeface="Arial"/>
              </a:rPr>
              <a:t>Big Data Visualization</a:t>
            </a:r>
            <a:endParaRPr sz="3200" b="1" dirty="0">
              <a:solidFill>
                <a:srgbClr val="7030A0"/>
              </a:solidFill>
              <a:latin typeface="Cambria" panose="02040503050406030204" pitchFamily="18" charset="0"/>
              <a:ea typeface="Cambria" panose="02040503050406030204" pitchFamily="18" charset="0"/>
              <a:cs typeface="Arial"/>
              <a:sym typeface="Arial"/>
            </a:endParaRPr>
          </a:p>
        </p:txBody>
      </p:sp>
      <p:sp>
        <p:nvSpPr>
          <p:cNvPr id="4" name="Slide Number Placeholder 3">
            <a:extLst>
              <a:ext uri="{FF2B5EF4-FFF2-40B4-BE49-F238E27FC236}">
                <a16:creationId xmlns:a16="http://schemas.microsoft.com/office/drawing/2014/main" id="{9EC3AECF-FEF4-440C-A8D1-2EA6F59F914A}"/>
              </a:ext>
            </a:extLst>
          </p:cNvPr>
          <p:cNvSpPr>
            <a:spLocks noGrp="1"/>
          </p:cNvSpPr>
          <p:nvPr>
            <p:ph type="sldNum" sz="quarter" idx="12"/>
          </p:nvPr>
        </p:nvSpPr>
        <p:spPr/>
        <p:txBody>
          <a:bodyPr/>
          <a:lstStyle/>
          <a:p>
            <a:fld id="{23305676-A525-44F0-943E-FE252ECA109C}"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1859280" y="457201"/>
            <a:ext cx="2776728" cy="94487"/>
          </a:xfrm>
          <a:custGeom>
            <a:avLst/>
            <a:gdLst/>
            <a:ahLst/>
            <a:cxnLst/>
            <a:rect l="l" t="t" r="r" b="b"/>
            <a:pathLst>
              <a:path w="2776728" h="94487">
                <a:moveTo>
                  <a:pt x="0" y="94487"/>
                </a:moveTo>
                <a:lnTo>
                  <a:pt x="2776728" y="94487"/>
                </a:lnTo>
                <a:lnTo>
                  <a:pt x="2776728" y="0"/>
                </a:lnTo>
                <a:lnTo>
                  <a:pt x="0" y="0"/>
                </a:lnTo>
                <a:lnTo>
                  <a:pt x="0" y="94487"/>
                </a:lnTo>
                <a:close/>
              </a:path>
            </a:pathLst>
          </a:custGeom>
          <a:solidFill>
            <a:srgbClr val="465258"/>
          </a:solidFill>
        </p:spPr>
        <p:txBody>
          <a:bodyPr wrap="square" lIns="0" tIns="0" rIns="0" bIns="0" rtlCol="0">
            <a:noAutofit/>
          </a:bodyPr>
          <a:lstStyle/>
          <a:p>
            <a:endParaRPr/>
          </a:p>
        </p:txBody>
      </p:sp>
      <p:sp>
        <p:nvSpPr>
          <p:cNvPr id="9" name="object 9"/>
          <p:cNvSpPr/>
          <p:nvPr/>
        </p:nvSpPr>
        <p:spPr>
          <a:xfrm>
            <a:off x="7555993" y="454151"/>
            <a:ext cx="2776727" cy="97536"/>
          </a:xfrm>
          <a:custGeom>
            <a:avLst/>
            <a:gdLst/>
            <a:ahLst/>
            <a:cxnLst/>
            <a:rect l="l" t="t" r="r" b="b"/>
            <a:pathLst>
              <a:path w="2776727" h="97536">
                <a:moveTo>
                  <a:pt x="0" y="97536"/>
                </a:moveTo>
                <a:lnTo>
                  <a:pt x="2776727" y="97536"/>
                </a:lnTo>
                <a:lnTo>
                  <a:pt x="2776727" y="0"/>
                </a:lnTo>
                <a:lnTo>
                  <a:pt x="0" y="0"/>
                </a:lnTo>
                <a:lnTo>
                  <a:pt x="0" y="97536"/>
                </a:lnTo>
                <a:close/>
              </a:path>
            </a:pathLst>
          </a:custGeom>
          <a:solidFill>
            <a:srgbClr val="959FA7"/>
          </a:solidFill>
        </p:spPr>
        <p:txBody>
          <a:bodyPr wrap="square" lIns="0" tIns="0" rIns="0" bIns="0" rtlCol="0">
            <a:noAutofit/>
          </a:bodyPr>
          <a:lstStyle/>
          <a:p>
            <a:endParaRPr/>
          </a:p>
        </p:txBody>
      </p:sp>
      <p:sp>
        <p:nvSpPr>
          <p:cNvPr id="8" name="object 8"/>
          <p:cNvSpPr/>
          <p:nvPr/>
        </p:nvSpPr>
        <p:spPr>
          <a:xfrm>
            <a:off x="4706112" y="457201"/>
            <a:ext cx="2776728" cy="91439"/>
          </a:xfrm>
          <a:custGeom>
            <a:avLst/>
            <a:gdLst/>
            <a:ahLst/>
            <a:cxnLst/>
            <a:rect l="l" t="t" r="r" b="b"/>
            <a:pathLst>
              <a:path w="2776728" h="91439">
                <a:moveTo>
                  <a:pt x="0" y="91439"/>
                </a:moveTo>
                <a:lnTo>
                  <a:pt x="2776728" y="91439"/>
                </a:lnTo>
                <a:lnTo>
                  <a:pt x="2776728" y="0"/>
                </a:lnTo>
                <a:lnTo>
                  <a:pt x="0" y="0"/>
                </a:lnTo>
                <a:lnTo>
                  <a:pt x="0" y="91439"/>
                </a:lnTo>
                <a:close/>
              </a:path>
            </a:pathLst>
          </a:custGeom>
          <a:solidFill>
            <a:srgbClr val="1CACE3"/>
          </a:solidFill>
        </p:spPr>
        <p:txBody>
          <a:bodyPr wrap="square" lIns="0" tIns="0" rIns="0" bIns="0" rtlCol="0">
            <a:noAutofit/>
          </a:bodyPr>
          <a:lstStyle/>
          <a:p>
            <a:endParaRPr/>
          </a:p>
        </p:txBody>
      </p:sp>
      <p:sp>
        <p:nvSpPr>
          <p:cNvPr id="7" name="object 7"/>
          <p:cNvSpPr/>
          <p:nvPr/>
        </p:nvSpPr>
        <p:spPr>
          <a:xfrm>
            <a:off x="2186940" y="1691639"/>
            <a:ext cx="3768852" cy="4293108"/>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6096001" y="1691639"/>
            <a:ext cx="4049267" cy="4293108"/>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p:nvPr/>
        </p:nvSpPr>
        <p:spPr>
          <a:xfrm>
            <a:off x="2038604" y="1167695"/>
            <a:ext cx="3965822" cy="292100"/>
          </a:xfrm>
          <a:prstGeom prst="rect">
            <a:avLst/>
          </a:prstGeom>
        </p:spPr>
        <p:txBody>
          <a:bodyPr wrap="square" lIns="0" tIns="0" rIns="0" bIns="0" rtlCol="0">
            <a:noAutofit/>
          </a:bodyPr>
          <a:lstStyle/>
          <a:p>
            <a:pPr marL="12700">
              <a:lnSpc>
                <a:spcPts val="2255"/>
              </a:lnSpc>
              <a:spcBef>
                <a:spcPts val="112"/>
              </a:spcBef>
            </a:pPr>
            <a:r>
              <a:rPr sz="2100" dirty="0">
                <a:solidFill>
                  <a:srgbClr val="404040"/>
                </a:solidFill>
                <a:latin typeface="Franklin Gothic Demi"/>
                <a:cs typeface="Franklin Gothic Demi"/>
              </a:rPr>
              <a:t>WH</a:t>
            </a:r>
            <a:r>
              <a:rPr sz="2100" spc="-114" dirty="0">
                <a:solidFill>
                  <a:srgbClr val="404040"/>
                </a:solidFill>
                <a:latin typeface="Franklin Gothic Demi"/>
                <a:cs typeface="Franklin Gothic Demi"/>
              </a:rPr>
              <a:t>A</a:t>
            </a:r>
            <a:r>
              <a:rPr sz="2100" dirty="0">
                <a:solidFill>
                  <a:srgbClr val="404040"/>
                </a:solidFill>
                <a:latin typeface="Franklin Gothic Demi"/>
                <a:cs typeface="Franklin Gothic Demi"/>
              </a:rPr>
              <a:t>T</a:t>
            </a:r>
            <a:r>
              <a:rPr sz="2100" spc="4" dirty="0">
                <a:solidFill>
                  <a:srgbClr val="404040"/>
                </a:solidFill>
                <a:latin typeface="Franklin Gothic Demi"/>
                <a:cs typeface="Franklin Gothic Demi"/>
              </a:rPr>
              <a:t> </a:t>
            </a:r>
            <a:r>
              <a:rPr sz="2100" dirty="0">
                <a:solidFill>
                  <a:srgbClr val="404040"/>
                </a:solidFill>
                <a:latin typeface="Franklin Gothic Demi"/>
                <a:cs typeface="Franklin Gothic Demi"/>
              </a:rPr>
              <a:t>IS</a:t>
            </a:r>
            <a:r>
              <a:rPr sz="2100" spc="4" dirty="0">
                <a:solidFill>
                  <a:srgbClr val="404040"/>
                </a:solidFill>
                <a:latin typeface="Franklin Gothic Demi"/>
                <a:cs typeface="Franklin Gothic Demi"/>
              </a:rPr>
              <a:t> W</a:t>
            </a:r>
            <a:r>
              <a:rPr sz="2100" spc="-25" dirty="0">
                <a:solidFill>
                  <a:srgbClr val="404040"/>
                </a:solidFill>
                <a:latin typeface="Franklin Gothic Demi"/>
                <a:cs typeface="Franklin Gothic Demi"/>
              </a:rPr>
              <a:t>R</a:t>
            </a:r>
            <a:r>
              <a:rPr sz="2100" dirty="0">
                <a:solidFill>
                  <a:srgbClr val="404040"/>
                </a:solidFill>
                <a:latin typeface="Franklin Gothic Demi"/>
                <a:cs typeface="Franklin Gothic Demi"/>
              </a:rPr>
              <a:t>ONG IN </a:t>
            </a:r>
            <a:r>
              <a:rPr sz="2100" spc="9" dirty="0">
                <a:solidFill>
                  <a:srgbClr val="404040"/>
                </a:solidFill>
                <a:latin typeface="Franklin Gothic Demi"/>
                <a:cs typeface="Franklin Gothic Demi"/>
              </a:rPr>
              <a:t>T</a:t>
            </a:r>
            <a:r>
              <a:rPr sz="2100" dirty="0">
                <a:solidFill>
                  <a:srgbClr val="404040"/>
                </a:solidFill>
                <a:latin typeface="Franklin Gothic Demi"/>
                <a:cs typeface="Franklin Gothic Demi"/>
              </a:rPr>
              <a:t>HIS </a:t>
            </a:r>
            <a:r>
              <a:rPr sz="2100" spc="4" dirty="0">
                <a:solidFill>
                  <a:srgbClr val="404040"/>
                </a:solidFill>
                <a:latin typeface="Franklin Gothic Demi"/>
                <a:cs typeface="Franklin Gothic Demi"/>
              </a:rPr>
              <a:t>C</a:t>
            </a:r>
            <a:r>
              <a:rPr sz="2100" dirty="0">
                <a:solidFill>
                  <a:srgbClr val="404040"/>
                </a:solidFill>
                <a:latin typeface="Franklin Gothic Demi"/>
                <a:cs typeface="Franklin Gothic Demi"/>
              </a:rPr>
              <a:t>H</a:t>
            </a:r>
            <a:r>
              <a:rPr sz="2100" spc="-9" dirty="0">
                <a:solidFill>
                  <a:srgbClr val="404040"/>
                </a:solidFill>
                <a:latin typeface="Franklin Gothic Demi"/>
                <a:cs typeface="Franklin Gothic Demi"/>
              </a:rPr>
              <a:t>A</a:t>
            </a:r>
            <a:r>
              <a:rPr sz="2100" dirty="0">
                <a:solidFill>
                  <a:srgbClr val="404040"/>
                </a:solidFill>
                <a:latin typeface="Franklin Gothic Demi"/>
                <a:cs typeface="Franklin Gothic Demi"/>
              </a:rPr>
              <a:t>RT?</a:t>
            </a:r>
            <a:endParaRPr sz="2100">
              <a:latin typeface="Franklin Gothic Demi"/>
              <a:cs typeface="Franklin Gothic Demi"/>
            </a:endParaRPr>
          </a:p>
        </p:txBody>
      </p:sp>
      <p:sp>
        <p:nvSpPr>
          <p:cNvPr id="4" name="object 4"/>
          <p:cNvSpPr txBox="1"/>
          <p:nvPr/>
        </p:nvSpPr>
        <p:spPr>
          <a:xfrm>
            <a:off x="7555993" y="454151"/>
            <a:ext cx="2776727" cy="97536"/>
          </a:xfrm>
          <a:prstGeom prst="rect">
            <a:avLst/>
          </a:prstGeom>
        </p:spPr>
        <p:txBody>
          <a:bodyPr wrap="square" lIns="0" tIns="0" rIns="0" bIns="0" rtlCol="0">
            <a:noAutofit/>
          </a:bodyPr>
          <a:lstStyle/>
          <a:p>
            <a:pPr marL="25400">
              <a:lnSpc>
                <a:spcPts val="750"/>
              </a:lnSpc>
              <a:spcBef>
                <a:spcPts val="18"/>
              </a:spcBef>
            </a:pPr>
            <a:endParaRPr sz="750"/>
          </a:p>
        </p:txBody>
      </p:sp>
      <p:sp>
        <p:nvSpPr>
          <p:cNvPr id="3" name="object 3"/>
          <p:cNvSpPr txBox="1"/>
          <p:nvPr/>
        </p:nvSpPr>
        <p:spPr>
          <a:xfrm>
            <a:off x="4706112" y="457200"/>
            <a:ext cx="2776728" cy="91440"/>
          </a:xfrm>
          <a:prstGeom prst="rect">
            <a:avLst/>
          </a:prstGeom>
        </p:spPr>
        <p:txBody>
          <a:bodyPr wrap="square" lIns="0" tIns="0" rIns="0" bIns="0" rtlCol="0">
            <a:noAutofit/>
          </a:bodyPr>
          <a:lstStyle/>
          <a:p>
            <a:pPr marL="25400">
              <a:lnSpc>
                <a:spcPts val="700"/>
              </a:lnSpc>
              <a:spcBef>
                <a:spcPts val="20"/>
              </a:spcBef>
            </a:pPr>
            <a:endParaRPr sz="700"/>
          </a:p>
        </p:txBody>
      </p:sp>
      <p:sp>
        <p:nvSpPr>
          <p:cNvPr id="2" name="object 2"/>
          <p:cNvSpPr txBox="1"/>
          <p:nvPr/>
        </p:nvSpPr>
        <p:spPr>
          <a:xfrm>
            <a:off x="1859280" y="457200"/>
            <a:ext cx="2776728" cy="94488"/>
          </a:xfrm>
          <a:prstGeom prst="rect">
            <a:avLst/>
          </a:prstGeom>
        </p:spPr>
        <p:txBody>
          <a:bodyPr wrap="square" lIns="0" tIns="0" rIns="0" bIns="0" rtlCol="0">
            <a:noAutofit/>
          </a:bodyPr>
          <a:lstStyle/>
          <a:p>
            <a:pPr marL="25400">
              <a:lnSpc>
                <a:spcPts val="700"/>
              </a:lnSpc>
              <a:spcBef>
                <a:spcPts val="44"/>
              </a:spcBef>
            </a:pPr>
            <a:endParaRPr sz="700"/>
          </a:p>
        </p:txBody>
      </p:sp>
      <p:sp>
        <p:nvSpPr>
          <p:cNvPr id="13" name="Slide Number Placeholder 12">
            <a:extLst>
              <a:ext uri="{FF2B5EF4-FFF2-40B4-BE49-F238E27FC236}">
                <a16:creationId xmlns:a16="http://schemas.microsoft.com/office/drawing/2014/main" id="{DC00AD9E-209A-4E98-9D57-85ACA4DD1E8D}"/>
              </a:ext>
            </a:extLst>
          </p:cNvPr>
          <p:cNvSpPr>
            <a:spLocks noGrp="1"/>
          </p:cNvSpPr>
          <p:nvPr>
            <p:ph type="sldNum" sz="quarter" idx="12"/>
          </p:nvPr>
        </p:nvSpPr>
        <p:spPr/>
        <p:txBody>
          <a:bodyPr/>
          <a:lstStyle/>
          <a:p>
            <a:fld id="{23305676-A525-44F0-943E-FE252ECA109C}" type="slidenum">
              <a:rPr lang="en-US" smtClean="0"/>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EE45-1FE0-470D-9A48-455CEC8A45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D68B59-8A19-409C-A093-4047C49CE62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17A0C5B-8CE9-4BCE-9B67-3D53AFC3A752}"/>
              </a:ext>
            </a:extLst>
          </p:cNvPr>
          <p:cNvPicPr>
            <a:picLocks noChangeAspect="1"/>
          </p:cNvPicPr>
          <p:nvPr/>
        </p:nvPicPr>
        <p:blipFill>
          <a:blip r:embed="rId2"/>
          <a:stretch>
            <a:fillRect/>
          </a:stretch>
        </p:blipFill>
        <p:spPr>
          <a:xfrm>
            <a:off x="1078831" y="365125"/>
            <a:ext cx="10034337" cy="4689576"/>
          </a:xfrm>
          <a:prstGeom prst="rect">
            <a:avLst/>
          </a:prstGeom>
        </p:spPr>
      </p:pic>
      <p:pic>
        <p:nvPicPr>
          <p:cNvPr id="7" name="Picture 6">
            <a:extLst>
              <a:ext uri="{FF2B5EF4-FFF2-40B4-BE49-F238E27FC236}">
                <a16:creationId xmlns:a16="http://schemas.microsoft.com/office/drawing/2014/main" id="{DCFA570B-90D8-4391-8906-3F0FB7C5C367}"/>
              </a:ext>
            </a:extLst>
          </p:cNvPr>
          <p:cNvPicPr>
            <a:picLocks noChangeAspect="1"/>
          </p:cNvPicPr>
          <p:nvPr/>
        </p:nvPicPr>
        <p:blipFill>
          <a:blip r:embed="rId3"/>
          <a:stretch>
            <a:fillRect/>
          </a:stretch>
        </p:blipFill>
        <p:spPr>
          <a:xfrm>
            <a:off x="2534652" y="5612057"/>
            <a:ext cx="7122694" cy="352923"/>
          </a:xfrm>
          <a:prstGeom prst="rect">
            <a:avLst/>
          </a:prstGeom>
          <a:ln>
            <a:noFill/>
          </a:ln>
          <a:effectLst>
            <a:outerShdw blurRad="292100" dist="139700" dir="2700000" algn="tl" rotWithShape="0">
              <a:srgbClr val="333333">
                <a:alpha val="65000"/>
              </a:srgbClr>
            </a:outerShdw>
          </a:effectLst>
        </p:spPr>
      </p:pic>
      <p:sp>
        <p:nvSpPr>
          <p:cNvPr id="8" name="Slide Number Placeholder 7">
            <a:extLst>
              <a:ext uri="{FF2B5EF4-FFF2-40B4-BE49-F238E27FC236}">
                <a16:creationId xmlns:a16="http://schemas.microsoft.com/office/drawing/2014/main" id="{32FE7CB0-8FAA-4E86-B636-B39A3921979F}"/>
              </a:ext>
            </a:extLst>
          </p:cNvPr>
          <p:cNvSpPr>
            <a:spLocks noGrp="1"/>
          </p:cNvSpPr>
          <p:nvPr>
            <p:ph type="sldNum" sz="quarter" idx="12"/>
          </p:nvPr>
        </p:nvSpPr>
        <p:spPr/>
        <p:txBody>
          <a:bodyPr/>
          <a:lstStyle/>
          <a:p>
            <a:fld id="{23305676-A525-44F0-943E-FE252ECA109C}" type="slidenum">
              <a:rPr lang="en-US" smtClean="0"/>
              <a:t>100</a:t>
            </a:fld>
            <a:endParaRPr lang="en-US"/>
          </a:p>
        </p:txBody>
      </p:sp>
    </p:spTree>
    <p:extLst>
      <p:ext uri="{BB962C8B-B14F-4D97-AF65-F5344CB8AC3E}">
        <p14:creationId xmlns:p14="http://schemas.microsoft.com/office/powerpoint/2010/main" val="30166274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573D-0CB0-40BA-A926-171444A8CD2E}"/>
              </a:ext>
            </a:extLst>
          </p:cNvPr>
          <p:cNvSpPr>
            <a:spLocks noGrp="1"/>
          </p:cNvSpPr>
          <p:nvPr>
            <p:ph type="title"/>
          </p:nvPr>
        </p:nvSpPr>
        <p:spPr/>
        <p:txBody>
          <a:bodyPr/>
          <a:lstStyle/>
          <a:p>
            <a:r>
              <a:rPr lang="en-US" dirty="0"/>
              <a:t>Redundant Encoding</a:t>
            </a:r>
          </a:p>
        </p:txBody>
      </p:sp>
      <p:sp>
        <p:nvSpPr>
          <p:cNvPr id="3" name="Content Placeholder 2">
            <a:extLst>
              <a:ext uri="{FF2B5EF4-FFF2-40B4-BE49-F238E27FC236}">
                <a16:creationId xmlns:a16="http://schemas.microsoft.com/office/drawing/2014/main" id="{C214F2C2-4AB4-4337-91B7-589510F7DB7E}"/>
              </a:ext>
            </a:extLst>
          </p:cNvPr>
          <p:cNvSpPr>
            <a:spLocks noGrp="1"/>
          </p:cNvSpPr>
          <p:nvPr>
            <p:ph idx="1"/>
          </p:nvPr>
        </p:nvSpPr>
        <p:spPr/>
        <p:txBody>
          <a:bodyPr/>
          <a:lstStyle/>
          <a:p>
            <a:r>
              <a:rPr lang="en-US" dirty="0"/>
              <a:t>If you have the luxury of leftover, unused visual properties after you’ve encoded the main dimensions of your data, </a:t>
            </a:r>
          </a:p>
          <a:p>
            <a:r>
              <a:rPr lang="en-US" dirty="0"/>
              <a:t>consider using them to redundantly encode some existing, already-encoded data dimensions. </a:t>
            </a:r>
          </a:p>
          <a:p>
            <a:r>
              <a:rPr lang="en-US" dirty="0"/>
              <a:t>The advantage of redundant encoding is that using more channels to get the same information into your brain can make acquisition of that information faster, easier, and more accurate</a:t>
            </a:r>
          </a:p>
          <a:p>
            <a:endParaRPr lang="en-US" dirty="0"/>
          </a:p>
        </p:txBody>
      </p:sp>
      <p:sp>
        <p:nvSpPr>
          <p:cNvPr id="6" name="Slide Number Placeholder 5">
            <a:extLst>
              <a:ext uri="{FF2B5EF4-FFF2-40B4-BE49-F238E27FC236}">
                <a16:creationId xmlns:a16="http://schemas.microsoft.com/office/drawing/2014/main" id="{43D58E10-B4EE-42CD-8F97-27E11AA70269}"/>
              </a:ext>
            </a:extLst>
          </p:cNvPr>
          <p:cNvSpPr>
            <a:spLocks noGrp="1"/>
          </p:cNvSpPr>
          <p:nvPr>
            <p:ph type="sldNum" sz="quarter" idx="12"/>
          </p:nvPr>
        </p:nvSpPr>
        <p:spPr/>
        <p:txBody>
          <a:bodyPr/>
          <a:lstStyle/>
          <a:p>
            <a:fld id="{23305676-A525-44F0-943E-FE252ECA109C}" type="slidenum">
              <a:rPr lang="en-US" smtClean="0"/>
              <a:t>101</a:t>
            </a:fld>
            <a:endParaRPr lang="en-US"/>
          </a:p>
        </p:txBody>
      </p:sp>
    </p:spTree>
    <p:extLst>
      <p:ext uri="{BB962C8B-B14F-4D97-AF65-F5344CB8AC3E}">
        <p14:creationId xmlns:p14="http://schemas.microsoft.com/office/powerpoint/2010/main" val="36902624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4881-84AE-4EC6-8B35-A4FC9DE0F3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37C4D8-A707-4674-BF9B-E3B8B30D2597}"/>
              </a:ext>
            </a:extLst>
          </p:cNvPr>
          <p:cNvSpPr>
            <a:spLocks noGrp="1"/>
          </p:cNvSpPr>
          <p:nvPr>
            <p:ph idx="1"/>
          </p:nvPr>
        </p:nvSpPr>
        <p:spPr/>
        <p:txBody>
          <a:bodyPr>
            <a:normAutofit fontScale="85000" lnSpcReduction="10000"/>
          </a:bodyPr>
          <a:lstStyle/>
          <a:p>
            <a:endParaRPr lang="en-US" dirty="0"/>
          </a:p>
          <a:p>
            <a:endParaRPr lang="en-US" dirty="0"/>
          </a:p>
          <a:p>
            <a:endParaRPr lang="en-US" dirty="0"/>
          </a:p>
          <a:p>
            <a:endParaRPr lang="en-US" dirty="0"/>
          </a:p>
          <a:p>
            <a:endParaRPr lang="en-US" dirty="0"/>
          </a:p>
          <a:p>
            <a:endParaRPr lang="en-US" dirty="0"/>
          </a:p>
          <a:p>
            <a:r>
              <a:rPr lang="en-US" dirty="0"/>
              <a:t>adding color more strongly defined the groupings that weren’t strongly defined before, </a:t>
            </a:r>
          </a:p>
          <a:p>
            <a:r>
              <a:rPr lang="en-US" dirty="0"/>
              <a:t>but those groups are a subset of the information already provided by position. </a:t>
            </a:r>
          </a:p>
          <a:p>
            <a:r>
              <a:rPr lang="en-US" dirty="0"/>
              <a:t>For that reason, in this case color adds slightly more informational value beyond mere redundancy.</a:t>
            </a:r>
          </a:p>
        </p:txBody>
      </p:sp>
      <p:pic>
        <p:nvPicPr>
          <p:cNvPr id="5" name="Picture 4">
            <a:extLst>
              <a:ext uri="{FF2B5EF4-FFF2-40B4-BE49-F238E27FC236}">
                <a16:creationId xmlns:a16="http://schemas.microsoft.com/office/drawing/2014/main" id="{9CB4B839-4B8F-4EF9-BA23-C2962CCE6E6D}"/>
              </a:ext>
            </a:extLst>
          </p:cNvPr>
          <p:cNvPicPr>
            <a:picLocks noChangeAspect="1"/>
          </p:cNvPicPr>
          <p:nvPr/>
        </p:nvPicPr>
        <p:blipFill>
          <a:blip r:embed="rId2"/>
          <a:stretch>
            <a:fillRect/>
          </a:stretch>
        </p:blipFill>
        <p:spPr>
          <a:xfrm>
            <a:off x="2563386" y="196677"/>
            <a:ext cx="6891229" cy="3866046"/>
          </a:xfrm>
          <a:prstGeom prst="rect">
            <a:avLst/>
          </a:prstGeom>
        </p:spPr>
      </p:pic>
      <p:sp>
        <p:nvSpPr>
          <p:cNvPr id="7" name="Slide Number Placeholder 6">
            <a:extLst>
              <a:ext uri="{FF2B5EF4-FFF2-40B4-BE49-F238E27FC236}">
                <a16:creationId xmlns:a16="http://schemas.microsoft.com/office/drawing/2014/main" id="{EF114CE9-55C8-4C35-A619-001F7275847A}"/>
              </a:ext>
            </a:extLst>
          </p:cNvPr>
          <p:cNvSpPr>
            <a:spLocks noGrp="1"/>
          </p:cNvSpPr>
          <p:nvPr>
            <p:ph type="sldNum" sz="quarter" idx="12"/>
          </p:nvPr>
        </p:nvSpPr>
        <p:spPr/>
        <p:txBody>
          <a:bodyPr/>
          <a:lstStyle/>
          <a:p>
            <a:fld id="{23305676-A525-44F0-943E-FE252ECA109C}" type="slidenum">
              <a:rPr lang="en-US" smtClean="0"/>
              <a:t>102</a:t>
            </a:fld>
            <a:endParaRPr lang="en-US"/>
          </a:p>
        </p:txBody>
      </p:sp>
    </p:spTree>
    <p:extLst>
      <p:ext uri="{BB962C8B-B14F-4D97-AF65-F5344CB8AC3E}">
        <p14:creationId xmlns:p14="http://schemas.microsoft.com/office/powerpoint/2010/main" val="31208687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A205-F730-4115-88A3-1C13416BAF79}"/>
              </a:ext>
            </a:extLst>
          </p:cNvPr>
          <p:cNvSpPr>
            <a:spLocks noGrp="1"/>
          </p:cNvSpPr>
          <p:nvPr>
            <p:ph type="title"/>
          </p:nvPr>
        </p:nvSpPr>
        <p:spPr/>
        <p:txBody>
          <a:bodyPr/>
          <a:lstStyle/>
          <a:p>
            <a:r>
              <a:rPr lang="en-US" dirty="0"/>
              <a:t>Defaults versus Innovative Formats</a:t>
            </a:r>
          </a:p>
        </p:txBody>
      </p:sp>
      <p:sp>
        <p:nvSpPr>
          <p:cNvPr id="3" name="Content Placeholder 2">
            <a:extLst>
              <a:ext uri="{FF2B5EF4-FFF2-40B4-BE49-F238E27FC236}">
                <a16:creationId xmlns:a16="http://schemas.microsoft.com/office/drawing/2014/main" id="{2F7F5E29-8F7A-4207-B5AA-ADE18212A676}"/>
              </a:ext>
            </a:extLst>
          </p:cNvPr>
          <p:cNvSpPr>
            <a:spLocks noGrp="1"/>
          </p:cNvSpPr>
          <p:nvPr>
            <p:ph idx="1"/>
          </p:nvPr>
        </p:nvSpPr>
        <p:spPr/>
        <p:txBody>
          <a:bodyPr>
            <a:normAutofit/>
          </a:bodyPr>
          <a:lstStyle/>
          <a:p>
            <a:r>
              <a:rPr lang="en-US" dirty="0"/>
              <a:t>Designing new encoding formats can cost you a lot of time and effort, and may make your reader expend a lot of time and effort to learn.</a:t>
            </a:r>
          </a:p>
          <a:p>
            <a:r>
              <a:rPr lang="en-US" dirty="0"/>
              <a:t>Knowing the expected defaults for your industry, data type, or reader can save you a lot of work when it comes to both figuring out how to best encode your data, and how to explain it to your readers</a:t>
            </a:r>
          </a:p>
          <a:p>
            <a:r>
              <a:rPr lang="en-US" dirty="0"/>
              <a:t>Try to find new ways to say things </a:t>
            </a:r>
          </a:p>
          <a:p>
            <a:r>
              <a:rPr lang="en-US" dirty="0"/>
              <a:t>What is the expense to you and your reader of creating and understanding a new encoding format, versus the value delivered by that format?</a:t>
            </a:r>
          </a:p>
        </p:txBody>
      </p:sp>
      <p:sp>
        <p:nvSpPr>
          <p:cNvPr id="6" name="Slide Number Placeholder 5">
            <a:extLst>
              <a:ext uri="{FF2B5EF4-FFF2-40B4-BE49-F238E27FC236}">
                <a16:creationId xmlns:a16="http://schemas.microsoft.com/office/drawing/2014/main" id="{352C2E7A-42A0-430E-B79B-4F2EC696F370}"/>
              </a:ext>
            </a:extLst>
          </p:cNvPr>
          <p:cNvSpPr>
            <a:spLocks noGrp="1"/>
          </p:cNvSpPr>
          <p:nvPr>
            <p:ph type="sldNum" sz="quarter" idx="12"/>
          </p:nvPr>
        </p:nvSpPr>
        <p:spPr/>
        <p:txBody>
          <a:bodyPr/>
          <a:lstStyle/>
          <a:p>
            <a:fld id="{23305676-A525-44F0-943E-FE252ECA109C}" type="slidenum">
              <a:rPr lang="en-US" smtClean="0"/>
              <a:t>103</a:t>
            </a:fld>
            <a:endParaRPr lang="en-US"/>
          </a:p>
        </p:txBody>
      </p:sp>
    </p:spTree>
    <p:extLst>
      <p:ext uri="{BB962C8B-B14F-4D97-AF65-F5344CB8AC3E}">
        <p14:creationId xmlns:p14="http://schemas.microsoft.com/office/powerpoint/2010/main" val="8125347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0F12-D864-4957-8FB8-52904C7A2F54}"/>
              </a:ext>
            </a:extLst>
          </p:cNvPr>
          <p:cNvSpPr>
            <a:spLocks noGrp="1"/>
          </p:cNvSpPr>
          <p:nvPr>
            <p:ph type="title"/>
          </p:nvPr>
        </p:nvSpPr>
        <p:spPr/>
        <p:txBody>
          <a:bodyPr/>
          <a:lstStyle/>
          <a:p>
            <a:r>
              <a:rPr lang="en-US" dirty="0"/>
              <a:t>Defaults versus Innovative Formats    ..</a:t>
            </a:r>
            <a:r>
              <a:rPr lang="en-US" sz="3600" dirty="0"/>
              <a:t>2</a:t>
            </a:r>
          </a:p>
        </p:txBody>
      </p:sp>
      <p:sp>
        <p:nvSpPr>
          <p:cNvPr id="3" name="Content Placeholder 2">
            <a:extLst>
              <a:ext uri="{FF2B5EF4-FFF2-40B4-BE49-F238E27FC236}">
                <a16:creationId xmlns:a16="http://schemas.microsoft.com/office/drawing/2014/main" id="{F8A7CE15-6FE7-454A-9B65-8B3CB906E95B}"/>
              </a:ext>
            </a:extLst>
          </p:cNvPr>
          <p:cNvSpPr>
            <a:spLocks noGrp="1"/>
          </p:cNvSpPr>
          <p:nvPr>
            <p:ph idx="1"/>
          </p:nvPr>
        </p:nvSpPr>
        <p:spPr/>
        <p:txBody>
          <a:bodyPr/>
          <a:lstStyle/>
          <a:p>
            <a:r>
              <a:rPr lang="en-US" dirty="0"/>
              <a:t>If you’ve got a truly superior solution (as evaluated by your reader, and not just your ego), then by all means, use it</a:t>
            </a:r>
          </a:p>
          <a:p>
            <a:r>
              <a:rPr lang="en-US" dirty="0"/>
              <a:t>But if your job can be done (or done well enough) with a default format, save everyone the effort and use a standard solution.</a:t>
            </a:r>
          </a:p>
        </p:txBody>
      </p:sp>
      <p:sp>
        <p:nvSpPr>
          <p:cNvPr id="6" name="Slide Number Placeholder 5">
            <a:extLst>
              <a:ext uri="{FF2B5EF4-FFF2-40B4-BE49-F238E27FC236}">
                <a16:creationId xmlns:a16="http://schemas.microsoft.com/office/drawing/2014/main" id="{2461AEDF-1581-4579-916D-692F501EFA2A}"/>
              </a:ext>
            </a:extLst>
          </p:cNvPr>
          <p:cNvSpPr>
            <a:spLocks noGrp="1"/>
          </p:cNvSpPr>
          <p:nvPr>
            <p:ph type="sldNum" sz="quarter" idx="12"/>
          </p:nvPr>
        </p:nvSpPr>
        <p:spPr/>
        <p:txBody>
          <a:bodyPr/>
          <a:lstStyle/>
          <a:p>
            <a:fld id="{23305676-A525-44F0-943E-FE252ECA109C}" type="slidenum">
              <a:rPr lang="en-US" smtClean="0"/>
              <a:t>104</a:t>
            </a:fld>
            <a:endParaRPr lang="en-US"/>
          </a:p>
        </p:txBody>
      </p:sp>
    </p:spTree>
    <p:extLst>
      <p:ext uri="{BB962C8B-B14F-4D97-AF65-F5344CB8AC3E}">
        <p14:creationId xmlns:p14="http://schemas.microsoft.com/office/powerpoint/2010/main" val="10010877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0FA6-F9A7-49A6-9EFA-6DBBD674A602}"/>
              </a:ext>
            </a:extLst>
          </p:cNvPr>
          <p:cNvSpPr>
            <a:spLocks noGrp="1"/>
          </p:cNvSpPr>
          <p:nvPr>
            <p:ph type="title"/>
          </p:nvPr>
        </p:nvSpPr>
        <p:spPr/>
        <p:txBody>
          <a:bodyPr/>
          <a:lstStyle/>
          <a:p>
            <a:r>
              <a:rPr lang="en-US" dirty="0"/>
              <a:t>Readers’ Context</a:t>
            </a:r>
          </a:p>
        </p:txBody>
      </p:sp>
      <p:sp>
        <p:nvSpPr>
          <p:cNvPr id="3" name="Content Placeholder 2">
            <a:extLst>
              <a:ext uri="{FF2B5EF4-FFF2-40B4-BE49-F238E27FC236}">
                <a16:creationId xmlns:a16="http://schemas.microsoft.com/office/drawing/2014/main" id="{9109EFBE-1483-465F-8429-0BE1F2F70E80}"/>
              </a:ext>
            </a:extLst>
          </p:cNvPr>
          <p:cNvSpPr>
            <a:spLocks noGrp="1"/>
          </p:cNvSpPr>
          <p:nvPr>
            <p:ph idx="1"/>
          </p:nvPr>
        </p:nvSpPr>
        <p:spPr/>
        <p:txBody>
          <a:bodyPr>
            <a:normAutofit/>
          </a:bodyPr>
          <a:lstStyle/>
          <a:p>
            <a:r>
              <a:rPr lang="en-US" dirty="0"/>
              <a:t>Remember your audience will likely be composed of more than one reader</a:t>
            </a:r>
          </a:p>
          <a:p>
            <a:r>
              <a:rPr lang="en-US" dirty="0"/>
              <a:t>They may be as different from each other as they are from you, </a:t>
            </a:r>
          </a:p>
          <a:p>
            <a:r>
              <a:rPr lang="en-US" dirty="0"/>
              <a:t>will likely have very different backgrounds and</a:t>
            </a:r>
          </a:p>
          <a:p>
            <a:r>
              <a:rPr lang="en-US" dirty="0"/>
              <a:t>Different levels of interest in your work</a:t>
            </a:r>
          </a:p>
          <a:p>
            <a:pPr marL="971550" lvl="1" indent="-514350">
              <a:buFont typeface="+mj-lt"/>
              <a:buAutoNum type="arabicPeriod"/>
            </a:pPr>
            <a:r>
              <a:rPr lang="en-US" dirty="0"/>
              <a:t>Titles, tags, and labels</a:t>
            </a:r>
          </a:p>
          <a:p>
            <a:pPr marL="971550" lvl="1" indent="-514350">
              <a:buFont typeface="+mj-lt"/>
              <a:buAutoNum type="arabicPeriod"/>
            </a:pPr>
            <a:r>
              <a:rPr lang="en-US" dirty="0"/>
              <a:t>Colors</a:t>
            </a:r>
          </a:p>
          <a:p>
            <a:pPr marL="971550" lvl="1" indent="-514350">
              <a:buFont typeface="+mj-lt"/>
              <a:buAutoNum type="arabicPeriod"/>
            </a:pPr>
            <a:r>
              <a:rPr lang="en-US" dirty="0"/>
              <a:t>Color blindness</a:t>
            </a:r>
          </a:p>
          <a:p>
            <a:pPr marL="971550" lvl="1" indent="-514350">
              <a:buFont typeface="+mj-lt"/>
              <a:buAutoNum type="arabicPeriod"/>
            </a:pPr>
            <a:r>
              <a:rPr lang="en-US" dirty="0"/>
              <a:t>Directional orientation</a:t>
            </a:r>
          </a:p>
        </p:txBody>
      </p:sp>
      <p:sp>
        <p:nvSpPr>
          <p:cNvPr id="6" name="Slide Number Placeholder 5">
            <a:extLst>
              <a:ext uri="{FF2B5EF4-FFF2-40B4-BE49-F238E27FC236}">
                <a16:creationId xmlns:a16="http://schemas.microsoft.com/office/drawing/2014/main" id="{BA23419A-3F2F-4D7A-98F7-3A167862F18D}"/>
              </a:ext>
            </a:extLst>
          </p:cNvPr>
          <p:cNvSpPr>
            <a:spLocks noGrp="1"/>
          </p:cNvSpPr>
          <p:nvPr>
            <p:ph type="sldNum" sz="quarter" idx="12"/>
          </p:nvPr>
        </p:nvSpPr>
        <p:spPr/>
        <p:txBody>
          <a:bodyPr/>
          <a:lstStyle/>
          <a:p>
            <a:fld id="{23305676-A525-44F0-943E-FE252ECA109C}" type="slidenum">
              <a:rPr lang="en-US" smtClean="0"/>
              <a:t>105</a:t>
            </a:fld>
            <a:endParaRPr lang="en-US"/>
          </a:p>
        </p:txBody>
      </p:sp>
    </p:spTree>
    <p:extLst>
      <p:ext uri="{BB962C8B-B14F-4D97-AF65-F5344CB8AC3E}">
        <p14:creationId xmlns:p14="http://schemas.microsoft.com/office/powerpoint/2010/main" val="31967475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41DE3-7BDF-4947-B37D-8224C4969E0F}"/>
              </a:ext>
            </a:extLst>
          </p:cNvPr>
          <p:cNvSpPr>
            <a:spLocks noGrp="1"/>
          </p:cNvSpPr>
          <p:nvPr>
            <p:ph type="title"/>
          </p:nvPr>
        </p:nvSpPr>
        <p:spPr/>
        <p:txBody>
          <a:bodyPr/>
          <a:lstStyle/>
          <a:p>
            <a:r>
              <a:rPr lang="en-US" dirty="0"/>
              <a:t>Titles, tags, and labels</a:t>
            </a:r>
          </a:p>
        </p:txBody>
      </p:sp>
      <p:sp>
        <p:nvSpPr>
          <p:cNvPr id="3" name="Content Placeholder 2">
            <a:extLst>
              <a:ext uri="{FF2B5EF4-FFF2-40B4-BE49-F238E27FC236}">
                <a16:creationId xmlns:a16="http://schemas.microsoft.com/office/drawing/2014/main" id="{55553A83-3345-47CB-AC2E-45B0C01103B6}"/>
              </a:ext>
            </a:extLst>
          </p:cNvPr>
          <p:cNvSpPr>
            <a:spLocks noGrp="1"/>
          </p:cNvSpPr>
          <p:nvPr>
            <p:ph idx="1"/>
          </p:nvPr>
        </p:nvSpPr>
        <p:spPr/>
        <p:txBody>
          <a:bodyPr>
            <a:normAutofit/>
          </a:bodyPr>
          <a:lstStyle/>
          <a:p>
            <a:r>
              <a:rPr lang="en-US" dirty="0"/>
              <a:t>Consider your reader’s vocabulary and familiarity with relevant jargon.</a:t>
            </a:r>
          </a:p>
          <a:p>
            <a:r>
              <a:rPr lang="en-US" dirty="0"/>
              <a:t>Is the reader from within your industry or outside of it? What about other readers outside of the core audience group?</a:t>
            </a:r>
          </a:p>
          <a:p>
            <a:r>
              <a:rPr lang="en-US" dirty="0"/>
              <a:t>Is it worth using an industry term for the sake of precision, or would a lay term work just as well?</a:t>
            </a:r>
          </a:p>
          <a:p>
            <a:r>
              <a:rPr lang="en-US" dirty="0"/>
              <a:t>Will the reader be able to decipher any unknown terms from context, or will a vocabulary gap obscure the meaning of all or part of the information presented?</a:t>
            </a:r>
          </a:p>
        </p:txBody>
      </p:sp>
      <p:sp>
        <p:nvSpPr>
          <p:cNvPr id="6" name="Slide Number Placeholder 5">
            <a:extLst>
              <a:ext uri="{FF2B5EF4-FFF2-40B4-BE49-F238E27FC236}">
                <a16:creationId xmlns:a16="http://schemas.microsoft.com/office/drawing/2014/main" id="{D8A4739E-A070-4B24-A1EB-D12F1E95E2A6}"/>
              </a:ext>
            </a:extLst>
          </p:cNvPr>
          <p:cNvSpPr>
            <a:spLocks noGrp="1"/>
          </p:cNvSpPr>
          <p:nvPr>
            <p:ph type="sldNum" sz="quarter" idx="12"/>
          </p:nvPr>
        </p:nvSpPr>
        <p:spPr/>
        <p:txBody>
          <a:bodyPr/>
          <a:lstStyle/>
          <a:p>
            <a:fld id="{23305676-A525-44F0-943E-FE252ECA109C}" type="slidenum">
              <a:rPr lang="en-US" smtClean="0"/>
              <a:t>106</a:t>
            </a:fld>
            <a:endParaRPr lang="en-US"/>
          </a:p>
        </p:txBody>
      </p:sp>
    </p:spTree>
    <p:extLst>
      <p:ext uri="{BB962C8B-B14F-4D97-AF65-F5344CB8AC3E}">
        <p14:creationId xmlns:p14="http://schemas.microsoft.com/office/powerpoint/2010/main" val="5823177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5C4E-27BA-4C09-9B9A-BBA675E31671}"/>
              </a:ext>
            </a:extLst>
          </p:cNvPr>
          <p:cNvSpPr>
            <a:spLocks noGrp="1"/>
          </p:cNvSpPr>
          <p:nvPr>
            <p:ph type="title"/>
          </p:nvPr>
        </p:nvSpPr>
        <p:spPr/>
        <p:txBody>
          <a:bodyPr/>
          <a:lstStyle/>
          <a:p>
            <a:r>
              <a:rPr lang="en-US" dirty="0"/>
              <a:t>Colors</a:t>
            </a:r>
          </a:p>
        </p:txBody>
      </p:sp>
      <p:sp>
        <p:nvSpPr>
          <p:cNvPr id="3" name="Content Placeholder 2">
            <a:extLst>
              <a:ext uri="{FF2B5EF4-FFF2-40B4-BE49-F238E27FC236}">
                <a16:creationId xmlns:a16="http://schemas.microsoft.com/office/drawing/2014/main" id="{70CAA5F6-CD7C-416F-9792-C8A842A14DF7}"/>
              </a:ext>
            </a:extLst>
          </p:cNvPr>
          <p:cNvSpPr>
            <a:spLocks noGrp="1"/>
          </p:cNvSpPr>
          <p:nvPr>
            <p:ph idx="1"/>
          </p:nvPr>
        </p:nvSpPr>
        <p:spPr/>
        <p:txBody>
          <a:bodyPr/>
          <a:lstStyle/>
          <a:p>
            <a:r>
              <a:rPr lang="en-US" dirty="0"/>
              <a:t>There is quite a bit of science about how our brains perceive and process color that is somewhat universal</a:t>
            </a:r>
          </a:p>
          <a:p>
            <a:r>
              <a:rPr lang="en-US" dirty="0"/>
              <a:t>Depending on the culture in question, some colors may be lucky, some unlucky; </a:t>
            </a:r>
          </a:p>
          <a:p>
            <a:r>
              <a:rPr lang="en-US" dirty="0"/>
              <a:t>Some may carry positive or negative meanings; </a:t>
            </a:r>
          </a:p>
          <a:p>
            <a:r>
              <a:rPr lang="en-US" dirty="0"/>
              <a:t>Some may be associated with life events like weddings, funerals, or newborn children.</a:t>
            </a:r>
          </a:p>
        </p:txBody>
      </p:sp>
      <p:sp>
        <p:nvSpPr>
          <p:cNvPr id="6" name="Slide Number Placeholder 5">
            <a:extLst>
              <a:ext uri="{FF2B5EF4-FFF2-40B4-BE49-F238E27FC236}">
                <a16:creationId xmlns:a16="http://schemas.microsoft.com/office/drawing/2014/main" id="{B5B343F5-8CCE-4B38-94EC-546BE1E23537}"/>
              </a:ext>
            </a:extLst>
          </p:cNvPr>
          <p:cNvSpPr>
            <a:spLocks noGrp="1"/>
          </p:cNvSpPr>
          <p:nvPr>
            <p:ph type="sldNum" sz="quarter" idx="12"/>
          </p:nvPr>
        </p:nvSpPr>
        <p:spPr/>
        <p:txBody>
          <a:bodyPr/>
          <a:lstStyle/>
          <a:p>
            <a:fld id="{23305676-A525-44F0-943E-FE252ECA109C}" type="slidenum">
              <a:rPr lang="en-US" smtClean="0"/>
              <a:t>107</a:t>
            </a:fld>
            <a:endParaRPr lang="en-US"/>
          </a:p>
        </p:txBody>
      </p:sp>
    </p:spTree>
    <p:extLst>
      <p:ext uri="{BB962C8B-B14F-4D97-AF65-F5344CB8AC3E}">
        <p14:creationId xmlns:p14="http://schemas.microsoft.com/office/powerpoint/2010/main" val="30819384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CF29-A1E5-411B-88FF-CC2DFC1D6CA7}"/>
              </a:ext>
            </a:extLst>
          </p:cNvPr>
          <p:cNvSpPr>
            <a:spLocks noGrp="1"/>
          </p:cNvSpPr>
          <p:nvPr>
            <p:ph type="title"/>
          </p:nvPr>
        </p:nvSpPr>
        <p:spPr/>
        <p:txBody>
          <a:bodyPr/>
          <a:lstStyle/>
          <a:p>
            <a:r>
              <a:rPr lang="en-US" dirty="0"/>
              <a:t>Color blindness</a:t>
            </a:r>
          </a:p>
        </p:txBody>
      </p:sp>
      <p:sp>
        <p:nvSpPr>
          <p:cNvPr id="3" name="Content Placeholder 2">
            <a:extLst>
              <a:ext uri="{FF2B5EF4-FFF2-40B4-BE49-F238E27FC236}">
                <a16:creationId xmlns:a16="http://schemas.microsoft.com/office/drawing/2014/main" id="{F461C618-C516-4462-A8E8-A021FDE1BBCB}"/>
              </a:ext>
            </a:extLst>
          </p:cNvPr>
          <p:cNvSpPr>
            <a:spLocks noGrp="1"/>
          </p:cNvSpPr>
          <p:nvPr>
            <p:ph idx="1"/>
          </p:nvPr>
        </p:nvSpPr>
        <p:spPr/>
        <p:txBody>
          <a:bodyPr>
            <a:normAutofit/>
          </a:bodyPr>
          <a:lstStyle/>
          <a:p>
            <a:r>
              <a:rPr lang="en-US" dirty="0"/>
              <a:t>Color blindness is properly referred to as color vision deficiency or dyschromatopsia</a:t>
            </a:r>
          </a:p>
          <a:p>
            <a:r>
              <a:rPr lang="en-US" dirty="0"/>
              <a:t>About 7% of American men experience some kind of color perception disorder (women are much more rarely affected: about 0.4 percent in America)</a:t>
            </a:r>
          </a:p>
          <a:p>
            <a:r>
              <a:rPr lang="en-US" dirty="0"/>
              <a:t>Red-green deficiency is the most common by far, but yellow-blue deficiency also occurs</a:t>
            </a:r>
          </a:p>
          <a:p>
            <a:r>
              <a:rPr lang="en-US" dirty="0"/>
              <a:t>Lots of people have trouble distinguishing between close colors like blue and purple.</a:t>
            </a:r>
          </a:p>
        </p:txBody>
      </p:sp>
      <p:sp>
        <p:nvSpPr>
          <p:cNvPr id="6" name="Slide Number Placeholder 5">
            <a:extLst>
              <a:ext uri="{FF2B5EF4-FFF2-40B4-BE49-F238E27FC236}">
                <a16:creationId xmlns:a16="http://schemas.microsoft.com/office/drawing/2014/main" id="{C5BF226A-C235-4502-A9AD-B454AADB181E}"/>
              </a:ext>
            </a:extLst>
          </p:cNvPr>
          <p:cNvSpPr>
            <a:spLocks noGrp="1"/>
          </p:cNvSpPr>
          <p:nvPr>
            <p:ph type="sldNum" sz="quarter" idx="12"/>
          </p:nvPr>
        </p:nvSpPr>
        <p:spPr/>
        <p:txBody>
          <a:bodyPr/>
          <a:lstStyle/>
          <a:p>
            <a:fld id="{23305676-A525-44F0-943E-FE252ECA109C}" type="slidenum">
              <a:rPr lang="en-US" smtClean="0"/>
              <a:t>108</a:t>
            </a:fld>
            <a:endParaRPr lang="en-US"/>
          </a:p>
        </p:txBody>
      </p:sp>
    </p:spTree>
    <p:extLst>
      <p:ext uri="{BB962C8B-B14F-4D97-AF65-F5344CB8AC3E}">
        <p14:creationId xmlns:p14="http://schemas.microsoft.com/office/powerpoint/2010/main" val="38963418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B6CA-EB52-4B0C-8401-6353543E4A5F}"/>
              </a:ext>
            </a:extLst>
          </p:cNvPr>
          <p:cNvSpPr>
            <a:spLocks noGrp="1"/>
          </p:cNvSpPr>
          <p:nvPr>
            <p:ph type="title"/>
          </p:nvPr>
        </p:nvSpPr>
        <p:spPr/>
        <p:txBody>
          <a:bodyPr/>
          <a:lstStyle/>
          <a:p>
            <a:r>
              <a:rPr lang="en-US" dirty="0"/>
              <a:t>Directional orientation</a:t>
            </a:r>
          </a:p>
        </p:txBody>
      </p:sp>
      <p:sp>
        <p:nvSpPr>
          <p:cNvPr id="3" name="Content Placeholder 2">
            <a:extLst>
              <a:ext uri="{FF2B5EF4-FFF2-40B4-BE49-F238E27FC236}">
                <a16:creationId xmlns:a16="http://schemas.microsoft.com/office/drawing/2014/main" id="{6DFE2945-BA65-45AE-8C15-CF91027A7246}"/>
              </a:ext>
            </a:extLst>
          </p:cNvPr>
          <p:cNvSpPr>
            <a:spLocks noGrp="1"/>
          </p:cNvSpPr>
          <p:nvPr>
            <p:ph idx="1"/>
          </p:nvPr>
        </p:nvSpPr>
        <p:spPr/>
        <p:txBody>
          <a:bodyPr>
            <a:normAutofit fontScale="92500" lnSpcReduction="10000"/>
          </a:bodyPr>
          <a:lstStyle/>
          <a:p>
            <a:r>
              <a:rPr lang="en-US" dirty="0"/>
              <a:t>Is the reader from a culture that reads left-to-right, right-to-left, or top-to-bottom? </a:t>
            </a:r>
          </a:p>
          <a:p>
            <a:r>
              <a:rPr lang="en-US" i="0" dirty="0">
                <a:solidFill>
                  <a:srgbClr val="202124"/>
                </a:solidFill>
                <a:effectLst/>
              </a:rPr>
              <a:t>Arabic, Hebrew, Persian, and Urdu - </a:t>
            </a:r>
            <a:r>
              <a:rPr lang="en-US" dirty="0"/>
              <a:t>right-to-left</a:t>
            </a:r>
          </a:p>
          <a:p>
            <a:r>
              <a:rPr lang="en-US" dirty="0"/>
              <a:t>A person’s habitual reading patterns will determine their default eye movements over a page</a:t>
            </a:r>
          </a:p>
          <a:p>
            <a:r>
              <a:rPr lang="en-US" dirty="0"/>
              <a:t>European cartographers, who designed maps over hundreds of years with their own continent as the center of the world.</a:t>
            </a:r>
          </a:p>
          <a:p>
            <a:r>
              <a:rPr lang="en-US" dirty="0"/>
              <a:t>It will also affect what the reader perceives as “earlier” and “later” in a timeline, where the edge that is read from will be “earlier” and time will be assumed to progress in the same direction as your reader typically reads text.</a:t>
            </a:r>
          </a:p>
        </p:txBody>
      </p:sp>
      <p:sp>
        <p:nvSpPr>
          <p:cNvPr id="6" name="Slide Number Placeholder 5">
            <a:extLst>
              <a:ext uri="{FF2B5EF4-FFF2-40B4-BE49-F238E27FC236}">
                <a16:creationId xmlns:a16="http://schemas.microsoft.com/office/drawing/2014/main" id="{18E0D5D0-B6EC-48C9-B2E2-B63032DF19ED}"/>
              </a:ext>
            </a:extLst>
          </p:cNvPr>
          <p:cNvSpPr>
            <a:spLocks noGrp="1"/>
          </p:cNvSpPr>
          <p:nvPr>
            <p:ph type="sldNum" sz="quarter" idx="12"/>
          </p:nvPr>
        </p:nvSpPr>
        <p:spPr/>
        <p:txBody>
          <a:bodyPr/>
          <a:lstStyle/>
          <a:p>
            <a:fld id="{23305676-A525-44F0-943E-FE252ECA109C}" type="slidenum">
              <a:rPr lang="en-US" smtClean="0"/>
              <a:t>109</a:t>
            </a:fld>
            <a:endParaRPr lang="en-US"/>
          </a:p>
        </p:txBody>
      </p:sp>
    </p:spTree>
    <p:extLst>
      <p:ext uri="{BB962C8B-B14F-4D97-AF65-F5344CB8AC3E}">
        <p14:creationId xmlns:p14="http://schemas.microsoft.com/office/powerpoint/2010/main" val="3168502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063B6-888C-4EB4-93F8-F1122FDA1DFE}"/>
              </a:ext>
            </a:extLst>
          </p:cNvPr>
          <p:cNvSpPr>
            <a:spLocks noGrp="1"/>
          </p:cNvSpPr>
          <p:nvPr>
            <p:ph type="title"/>
          </p:nvPr>
        </p:nvSpPr>
        <p:spPr/>
        <p:txBody>
          <a:bodyPr/>
          <a:lstStyle/>
          <a:p>
            <a:r>
              <a:rPr lang="en-US" dirty="0"/>
              <a:t>Motives for using data visualization includes:</a:t>
            </a:r>
          </a:p>
        </p:txBody>
      </p:sp>
      <p:sp>
        <p:nvSpPr>
          <p:cNvPr id="3" name="Content Placeholder 2">
            <a:extLst>
              <a:ext uri="{FF2B5EF4-FFF2-40B4-BE49-F238E27FC236}">
                <a16:creationId xmlns:a16="http://schemas.microsoft.com/office/drawing/2014/main" id="{7D661162-1CB0-420F-BF52-DEE6238FF5A9}"/>
              </a:ext>
            </a:extLst>
          </p:cNvPr>
          <p:cNvSpPr>
            <a:spLocks noGrp="1"/>
          </p:cNvSpPr>
          <p:nvPr>
            <p:ph idx="1"/>
          </p:nvPr>
        </p:nvSpPr>
        <p:spPr/>
        <p:txBody>
          <a:bodyPr>
            <a:normAutofit lnSpcReduction="10000"/>
          </a:bodyPr>
          <a:lstStyle/>
          <a:p>
            <a:r>
              <a:rPr lang="en-US" dirty="0"/>
              <a:t>To explain the data or put the data in context (that is, highlight </a:t>
            </a:r>
            <a:r>
              <a:rPr lang="en-US" dirty="0">
                <a:solidFill>
                  <a:schemeClr val="accent2">
                    <a:lumMod val="75000"/>
                  </a:schemeClr>
                </a:solidFill>
              </a:rPr>
              <a:t>demographical statistics</a:t>
            </a:r>
            <a:r>
              <a:rPr lang="en-US" dirty="0"/>
              <a:t>)</a:t>
            </a:r>
          </a:p>
          <a:p>
            <a:r>
              <a:rPr lang="en-US" dirty="0"/>
              <a:t>To solve a specific problem, (for example, identifying </a:t>
            </a:r>
            <a:r>
              <a:rPr lang="en-US" dirty="0">
                <a:solidFill>
                  <a:schemeClr val="accent2">
                    <a:lumMod val="75000"/>
                  </a:schemeClr>
                </a:solidFill>
              </a:rPr>
              <a:t>problem areas </a:t>
            </a:r>
            <a:r>
              <a:rPr lang="en-US" dirty="0"/>
              <a:t>within a particular </a:t>
            </a:r>
            <a:r>
              <a:rPr lang="en-US" dirty="0">
                <a:solidFill>
                  <a:schemeClr val="accent2">
                    <a:lumMod val="75000"/>
                  </a:schemeClr>
                </a:solidFill>
              </a:rPr>
              <a:t>business model</a:t>
            </a:r>
            <a:r>
              <a:rPr lang="en-US" dirty="0"/>
              <a:t>)</a:t>
            </a:r>
          </a:p>
          <a:p>
            <a:r>
              <a:rPr lang="en-US" dirty="0"/>
              <a:t>To explore the data to reach a better </a:t>
            </a:r>
            <a:r>
              <a:rPr lang="en-US" dirty="0">
                <a:solidFill>
                  <a:schemeClr val="accent2">
                    <a:lumMod val="75000"/>
                  </a:schemeClr>
                </a:solidFill>
              </a:rPr>
              <a:t>understanding</a:t>
            </a:r>
            <a:r>
              <a:rPr lang="en-US" dirty="0"/>
              <a:t> or </a:t>
            </a:r>
            <a:r>
              <a:rPr lang="en-US" dirty="0">
                <a:solidFill>
                  <a:schemeClr val="accent2">
                    <a:lumMod val="75000"/>
                  </a:schemeClr>
                </a:solidFill>
              </a:rPr>
              <a:t>add clarity </a:t>
            </a:r>
            <a:r>
              <a:rPr lang="en-US" dirty="0"/>
              <a:t>(that is, what periods of time does this data span?)</a:t>
            </a:r>
          </a:p>
          <a:p>
            <a:r>
              <a:rPr lang="en-US" dirty="0"/>
              <a:t>To </a:t>
            </a:r>
            <a:r>
              <a:rPr lang="en-US" dirty="0">
                <a:solidFill>
                  <a:schemeClr val="accent2">
                    <a:lumMod val="75000"/>
                  </a:schemeClr>
                </a:solidFill>
              </a:rPr>
              <a:t>highlight</a:t>
            </a:r>
            <a:r>
              <a:rPr lang="en-US" dirty="0"/>
              <a:t> or </a:t>
            </a:r>
            <a:r>
              <a:rPr lang="en-US" dirty="0">
                <a:solidFill>
                  <a:schemeClr val="accent2">
                    <a:lumMod val="75000"/>
                  </a:schemeClr>
                </a:solidFill>
              </a:rPr>
              <a:t>illustrate</a:t>
            </a:r>
            <a:r>
              <a:rPr lang="en-US" dirty="0"/>
              <a:t> otherwise </a:t>
            </a:r>
            <a:r>
              <a:rPr lang="en-US" dirty="0">
                <a:solidFill>
                  <a:schemeClr val="accent2">
                    <a:lumMod val="75000"/>
                  </a:schemeClr>
                </a:solidFill>
              </a:rPr>
              <a:t>invisible</a:t>
            </a:r>
            <a:r>
              <a:rPr lang="en-US" dirty="0"/>
              <a:t> </a:t>
            </a:r>
            <a:r>
              <a:rPr lang="en-US" dirty="0">
                <a:solidFill>
                  <a:schemeClr val="accent2">
                    <a:lumMod val="75000"/>
                  </a:schemeClr>
                </a:solidFill>
              </a:rPr>
              <a:t>data</a:t>
            </a:r>
            <a:r>
              <a:rPr lang="en-US" dirty="0"/>
              <a:t> (such as isolating outliers residing in the data)</a:t>
            </a:r>
          </a:p>
          <a:p>
            <a:r>
              <a:rPr lang="en-US" dirty="0"/>
              <a:t>To predict, for example, potential sales volumes (perhaps based upon seasonality sales statistics)</a:t>
            </a:r>
          </a:p>
        </p:txBody>
      </p:sp>
      <p:sp>
        <p:nvSpPr>
          <p:cNvPr id="6" name="Slide Number Placeholder 5">
            <a:extLst>
              <a:ext uri="{FF2B5EF4-FFF2-40B4-BE49-F238E27FC236}">
                <a16:creationId xmlns:a16="http://schemas.microsoft.com/office/drawing/2014/main" id="{32ACEB7A-AD9E-4ACA-9C89-543193C8CBBD}"/>
              </a:ext>
            </a:extLst>
          </p:cNvPr>
          <p:cNvSpPr>
            <a:spLocks noGrp="1"/>
          </p:cNvSpPr>
          <p:nvPr>
            <p:ph type="sldNum" sz="quarter" idx="12"/>
          </p:nvPr>
        </p:nvSpPr>
        <p:spPr/>
        <p:txBody>
          <a:bodyPr/>
          <a:lstStyle/>
          <a:p>
            <a:fld id="{23305676-A525-44F0-943E-FE252ECA109C}" type="slidenum">
              <a:rPr lang="en-US" smtClean="0"/>
              <a:t>11</a:t>
            </a:fld>
            <a:endParaRPr lang="en-US"/>
          </a:p>
        </p:txBody>
      </p:sp>
    </p:spTree>
    <p:extLst>
      <p:ext uri="{BB962C8B-B14F-4D97-AF65-F5344CB8AC3E}">
        <p14:creationId xmlns:p14="http://schemas.microsoft.com/office/powerpoint/2010/main" val="36506809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895D8-F46C-4665-9157-B3183E6B139D}"/>
              </a:ext>
            </a:extLst>
          </p:cNvPr>
          <p:cNvSpPr>
            <a:spLocks noGrp="1"/>
          </p:cNvSpPr>
          <p:nvPr>
            <p:ph type="title"/>
          </p:nvPr>
        </p:nvSpPr>
        <p:spPr/>
        <p:txBody>
          <a:bodyPr/>
          <a:lstStyle/>
          <a:p>
            <a:r>
              <a:rPr lang="en-US" dirty="0"/>
              <a:t>Compatibility with Reality</a:t>
            </a:r>
          </a:p>
        </p:txBody>
      </p:sp>
      <p:sp>
        <p:nvSpPr>
          <p:cNvPr id="3" name="Content Placeholder 2">
            <a:extLst>
              <a:ext uri="{FF2B5EF4-FFF2-40B4-BE49-F238E27FC236}">
                <a16:creationId xmlns:a16="http://schemas.microsoft.com/office/drawing/2014/main" id="{8D384A4C-E6D0-41F8-87C0-8214A9446F90}"/>
              </a:ext>
            </a:extLst>
          </p:cNvPr>
          <p:cNvSpPr>
            <a:spLocks noGrp="1"/>
          </p:cNvSpPr>
          <p:nvPr>
            <p:ph idx="1"/>
          </p:nvPr>
        </p:nvSpPr>
        <p:spPr/>
        <p:txBody>
          <a:bodyPr/>
          <a:lstStyle/>
          <a:p>
            <a:r>
              <a:rPr lang="en-US" dirty="0"/>
              <a:t>Make life easier for your reader</a:t>
            </a:r>
          </a:p>
          <a:p>
            <a:r>
              <a:rPr lang="en-US" dirty="0"/>
              <a:t>To make decoding easy is to make your encodings of things and relationships as well aligned with the reality of those things and relationships as possible; </a:t>
            </a:r>
          </a:p>
          <a:p>
            <a:r>
              <a:rPr lang="en-US" dirty="0"/>
              <a:t>This alignment is called compatibility</a:t>
            </a:r>
          </a:p>
          <a:p>
            <a:endParaRPr lang="en-US" dirty="0"/>
          </a:p>
        </p:txBody>
      </p:sp>
      <p:sp>
        <p:nvSpPr>
          <p:cNvPr id="6" name="Slide Number Placeholder 5">
            <a:extLst>
              <a:ext uri="{FF2B5EF4-FFF2-40B4-BE49-F238E27FC236}">
                <a16:creationId xmlns:a16="http://schemas.microsoft.com/office/drawing/2014/main" id="{07324CC6-388A-4428-9B4D-E040E1749366}"/>
              </a:ext>
            </a:extLst>
          </p:cNvPr>
          <p:cNvSpPr>
            <a:spLocks noGrp="1"/>
          </p:cNvSpPr>
          <p:nvPr>
            <p:ph type="sldNum" sz="quarter" idx="12"/>
          </p:nvPr>
        </p:nvSpPr>
        <p:spPr/>
        <p:txBody>
          <a:bodyPr/>
          <a:lstStyle/>
          <a:p>
            <a:fld id="{23305676-A525-44F0-943E-FE252ECA109C}" type="slidenum">
              <a:rPr lang="en-US" smtClean="0"/>
              <a:t>110</a:t>
            </a:fld>
            <a:endParaRPr lang="en-US"/>
          </a:p>
        </p:txBody>
      </p:sp>
    </p:spTree>
    <p:extLst>
      <p:ext uri="{BB962C8B-B14F-4D97-AF65-F5344CB8AC3E}">
        <p14:creationId xmlns:p14="http://schemas.microsoft.com/office/powerpoint/2010/main" val="8018058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0604-829F-41FE-A295-3412D3C2A944}"/>
              </a:ext>
            </a:extLst>
          </p:cNvPr>
          <p:cNvSpPr>
            <a:spLocks noGrp="1"/>
          </p:cNvSpPr>
          <p:nvPr>
            <p:ph type="title"/>
          </p:nvPr>
        </p:nvSpPr>
        <p:spPr/>
        <p:txBody>
          <a:bodyPr/>
          <a:lstStyle/>
          <a:p>
            <a:r>
              <a:rPr lang="en-US" dirty="0"/>
              <a:t>https://html5readiness.com/</a:t>
            </a:r>
          </a:p>
        </p:txBody>
      </p:sp>
      <p:sp>
        <p:nvSpPr>
          <p:cNvPr id="3" name="Content Placeholder 2">
            <a:extLst>
              <a:ext uri="{FF2B5EF4-FFF2-40B4-BE49-F238E27FC236}">
                <a16:creationId xmlns:a16="http://schemas.microsoft.com/office/drawing/2014/main" id="{A80B448C-33E9-460F-8B91-D5DFFA1DEFC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0674FB-3B0B-4BC7-8840-76F8B3610F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621081"/>
            <a:ext cx="6248400" cy="4351338"/>
          </a:xfrm>
          <a:prstGeom prst="rect">
            <a:avLst/>
          </a:prstGeom>
        </p:spPr>
      </p:pic>
      <p:pic>
        <p:nvPicPr>
          <p:cNvPr id="7" name="Picture 6">
            <a:extLst>
              <a:ext uri="{FF2B5EF4-FFF2-40B4-BE49-F238E27FC236}">
                <a16:creationId xmlns:a16="http://schemas.microsoft.com/office/drawing/2014/main" id="{AFFA5C05-0303-48D4-9EC6-6341D1DBF96F}"/>
              </a:ext>
            </a:extLst>
          </p:cNvPr>
          <p:cNvPicPr>
            <a:picLocks noChangeAspect="1"/>
          </p:cNvPicPr>
          <p:nvPr/>
        </p:nvPicPr>
        <p:blipFill>
          <a:blip r:embed="rId3"/>
          <a:stretch>
            <a:fillRect/>
          </a:stretch>
        </p:blipFill>
        <p:spPr>
          <a:xfrm>
            <a:off x="7590580" y="1645145"/>
            <a:ext cx="2352861" cy="4351338"/>
          </a:xfrm>
          <a:prstGeom prst="rect">
            <a:avLst/>
          </a:prstGeom>
        </p:spPr>
      </p:pic>
      <p:pic>
        <p:nvPicPr>
          <p:cNvPr id="9" name="Picture 8">
            <a:extLst>
              <a:ext uri="{FF2B5EF4-FFF2-40B4-BE49-F238E27FC236}">
                <a16:creationId xmlns:a16="http://schemas.microsoft.com/office/drawing/2014/main" id="{3538F704-DA19-40A6-B262-372166AD1F83}"/>
              </a:ext>
            </a:extLst>
          </p:cNvPr>
          <p:cNvPicPr>
            <a:picLocks noChangeAspect="1"/>
          </p:cNvPicPr>
          <p:nvPr/>
        </p:nvPicPr>
        <p:blipFill>
          <a:blip r:embed="rId4"/>
          <a:stretch>
            <a:fillRect/>
          </a:stretch>
        </p:blipFill>
        <p:spPr>
          <a:xfrm>
            <a:off x="2505595" y="6131420"/>
            <a:ext cx="6916115" cy="447737"/>
          </a:xfrm>
          <a:prstGeom prst="rect">
            <a:avLst/>
          </a:prstGeom>
        </p:spPr>
      </p:pic>
      <p:sp>
        <p:nvSpPr>
          <p:cNvPr id="8" name="Slide Number Placeholder 7">
            <a:extLst>
              <a:ext uri="{FF2B5EF4-FFF2-40B4-BE49-F238E27FC236}">
                <a16:creationId xmlns:a16="http://schemas.microsoft.com/office/drawing/2014/main" id="{5171E700-8849-4140-BB30-A7DCBA10C124}"/>
              </a:ext>
            </a:extLst>
          </p:cNvPr>
          <p:cNvSpPr>
            <a:spLocks noGrp="1"/>
          </p:cNvSpPr>
          <p:nvPr>
            <p:ph type="sldNum" sz="quarter" idx="12"/>
          </p:nvPr>
        </p:nvSpPr>
        <p:spPr/>
        <p:txBody>
          <a:bodyPr/>
          <a:lstStyle/>
          <a:p>
            <a:fld id="{23305676-A525-44F0-943E-FE252ECA109C}" type="slidenum">
              <a:rPr lang="en-US" smtClean="0"/>
              <a:t>111</a:t>
            </a:fld>
            <a:endParaRPr lang="en-US"/>
          </a:p>
        </p:txBody>
      </p:sp>
    </p:spTree>
    <p:extLst>
      <p:ext uri="{BB962C8B-B14F-4D97-AF65-F5344CB8AC3E}">
        <p14:creationId xmlns:p14="http://schemas.microsoft.com/office/powerpoint/2010/main" val="41785185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061D-843C-4529-87C6-C2FF03B04DF9}"/>
              </a:ext>
            </a:extLst>
          </p:cNvPr>
          <p:cNvSpPr>
            <a:spLocks noGrp="1"/>
          </p:cNvSpPr>
          <p:nvPr>
            <p:ph type="title"/>
          </p:nvPr>
        </p:nvSpPr>
        <p:spPr/>
        <p:txBody>
          <a:bodyPr/>
          <a:lstStyle/>
          <a:p>
            <a:r>
              <a:rPr lang="en-US" dirty="0"/>
              <a:t>Direction and reality</a:t>
            </a:r>
          </a:p>
        </p:txBody>
      </p:sp>
      <p:sp>
        <p:nvSpPr>
          <p:cNvPr id="3" name="Content Placeholder 2">
            <a:extLst>
              <a:ext uri="{FF2B5EF4-FFF2-40B4-BE49-F238E27FC236}">
                <a16:creationId xmlns:a16="http://schemas.microsoft.com/office/drawing/2014/main" id="{1879778C-5073-4A5A-9846-A734AC819DFC}"/>
              </a:ext>
            </a:extLst>
          </p:cNvPr>
          <p:cNvSpPr>
            <a:spLocks noGrp="1"/>
          </p:cNvSpPr>
          <p:nvPr>
            <p:ph idx="1"/>
          </p:nvPr>
        </p:nvSpPr>
        <p:spPr/>
        <p:txBody>
          <a:bodyPr/>
          <a:lstStyle/>
          <a:p>
            <a:r>
              <a:rPr lang="en-US" dirty="0"/>
              <a:t>Imagine your Google map</a:t>
            </a:r>
          </a:p>
          <a:p>
            <a:pPr marL="0" indent="0">
              <a:buNone/>
            </a:pPr>
            <a:r>
              <a:rPr lang="en-US" dirty="0"/>
              <a:t>   showing in wrong orientation</a:t>
            </a:r>
          </a:p>
        </p:txBody>
      </p:sp>
      <p:pic>
        <p:nvPicPr>
          <p:cNvPr id="2050" name="Picture 2" descr="Image result for simple exit map example">
            <a:extLst>
              <a:ext uri="{FF2B5EF4-FFF2-40B4-BE49-F238E27FC236}">
                <a16:creationId xmlns:a16="http://schemas.microsoft.com/office/drawing/2014/main" id="{842E54BB-7EF3-4B6B-AD30-BE1A4D3EF3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65851" y="2420018"/>
            <a:ext cx="5962650" cy="40005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956F99F-5E8D-4B6A-AD36-B25F2E7C944C}"/>
              </a:ext>
            </a:extLst>
          </p:cNvPr>
          <p:cNvSpPr>
            <a:spLocks noGrp="1"/>
          </p:cNvSpPr>
          <p:nvPr>
            <p:ph type="sldNum" sz="quarter" idx="12"/>
          </p:nvPr>
        </p:nvSpPr>
        <p:spPr/>
        <p:txBody>
          <a:bodyPr/>
          <a:lstStyle/>
          <a:p>
            <a:fld id="{23305676-A525-44F0-943E-FE252ECA109C}" type="slidenum">
              <a:rPr lang="en-US" smtClean="0"/>
              <a:t>112</a:t>
            </a:fld>
            <a:endParaRPr lang="en-US"/>
          </a:p>
        </p:txBody>
      </p:sp>
    </p:spTree>
    <p:extLst>
      <p:ext uri="{BB962C8B-B14F-4D97-AF65-F5344CB8AC3E}">
        <p14:creationId xmlns:p14="http://schemas.microsoft.com/office/powerpoint/2010/main" val="3627483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A873-11E6-4AF2-9CCE-3C4874EFAB3B}"/>
              </a:ext>
            </a:extLst>
          </p:cNvPr>
          <p:cNvSpPr>
            <a:spLocks noGrp="1"/>
          </p:cNvSpPr>
          <p:nvPr>
            <p:ph type="title"/>
          </p:nvPr>
        </p:nvSpPr>
        <p:spPr/>
        <p:txBody>
          <a:bodyPr/>
          <a:lstStyle/>
          <a:p>
            <a:r>
              <a:rPr lang="en-US" dirty="0"/>
              <a:t>Patterns and Consistency</a:t>
            </a:r>
          </a:p>
        </p:txBody>
      </p:sp>
      <p:sp>
        <p:nvSpPr>
          <p:cNvPr id="3" name="Content Placeholder 2">
            <a:extLst>
              <a:ext uri="{FF2B5EF4-FFF2-40B4-BE49-F238E27FC236}">
                <a16:creationId xmlns:a16="http://schemas.microsoft.com/office/drawing/2014/main" id="{907F3901-C035-45CA-A8F8-A9D572C35E91}"/>
              </a:ext>
            </a:extLst>
          </p:cNvPr>
          <p:cNvSpPr>
            <a:spLocks noGrp="1"/>
          </p:cNvSpPr>
          <p:nvPr>
            <p:ph idx="1"/>
          </p:nvPr>
        </p:nvSpPr>
        <p:spPr/>
        <p:txBody>
          <a:bodyPr>
            <a:normAutofit/>
          </a:bodyPr>
          <a:lstStyle/>
          <a:p>
            <a:r>
              <a:rPr lang="en-US" dirty="0"/>
              <a:t>The human brain is amazingly good at identifying patterns in the world</a:t>
            </a:r>
          </a:p>
          <a:p>
            <a:r>
              <a:rPr lang="en-US" dirty="0"/>
              <a:t>We easily recognize similarity in shapes, position, sound, color, rhythm, language, behavior, and physical routine, just to name a few variables</a:t>
            </a:r>
          </a:p>
          <a:p>
            <a:r>
              <a:rPr lang="en-US" dirty="0"/>
              <a:t>This ability to recognize patterns is extremely powerful, as it enables us to identify stimuli that we’ve encountered before, and predict behavior based on what happened the last time we encountered a similar stimulus pattern.</a:t>
            </a:r>
          </a:p>
        </p:txBody>
      </p:sp>
      <p:sp>
        <p:nvSpPr>
          <p:cNvPr id="6" name="Slide Number Placeholder 5">
            <a:extLst>
              <a:ext uri="{FF2B5EF4-FFF2-40B4-BE49-F238E27FC236}">
                <a16:creationId xmlns:a16="http://schemas.microsoft.com/office/drawing/2014/main" id="{4CE23329-0F82-4C65-9A6D-1DC1CA116BDD}"/>
              </a:ext>
            </a:extLst>
          </p:cNvPr>
          <p:cNvSpPr>
            <a:spLocks noGrp="1"/>
          </p:cNvSpPr>
          <p:nvPr>
            <p:ph type="sldNum" sz="quarter" idx="12"/>
          </p:nvPr>
        </p:nvSpPr>
        <p:spPr/>
        <p:txBody>
          <a:bodyPr/>
          <a:lstStyle/>
          <a:p>
            <a:fld id="{23305676-A525-44F0-943E-FE252ECA109C}" type="slidenum">
              <a:rPr lang="en-US" smtClean="0"/>
              <a:t>113</a:t>
            </a:fld>
            <a:endParaRPr lang="en-US"/>
          </a:p>
        </p:txBody>
      </p:sp>
    </p:spTree>
    <p:extLst>
      <p:ext uri="{BB962C8B-B14F-4D97-AF65-F5344CB8AC3E}">
        <p14:creationId xmlns:p14="http://schemas.microsoft.com/office/powerpoint/2010/main" val="26808641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36E6-4FF7-4F05-801C-31F651CD11A7}"/>
              </a:ext>
            </a:extLst>
          </p:cNvPr>
          <p:cNvSpPr>
            <a:spLocks noGrp="1"/>
          </p:cNvSpPr>
          <p:nvPr>
            <p:ph type="title"/>
          </p:nvPr>
        </p:nvSpPr>
        <p:spPr/>
        <p:txBody>
          <a:bodyPr/>
          <a:lstStyle/>
          <a:p>
            <a:r>
              <a:rPr lang="en-US" dirty="0"/>
              <a:t>Selecting Structure</a:t>
            </a:r>
          </a:p>
        </p:txBody>
      </p:sp>
      <p:sp>
        <p:nvSpPr>
          <p:cNvPr id="3" name="Content Placeholder 2">
            <a:extLst>
              <a:ext uri="{FF2B5EF4-FFF2-40B4-BE49-F238E27FC236}">
                <a16:creationId xmlns:a16="http://schemas.microsoft.com/office/drawing/2014/main" id="{38CBE17E-61BA-4693-9BC7-AD0A8B68737F}"/>
              </a:ext>
            </a:extLst>
          </p:cNvPr>
          <p:cNvSpPr>
            <a:spLocks noGrp="1"/>
          </p:cNvSpPr>
          <p:nvPr>
            <p:ph idx="1"/>
          </p:nvPr>
        </p:nvSpPr>
        <p:spPr/>
        <p:txBody>
          <a:bodyPr>
            <a:normAutofit/>
          </a:bodyPr>
          <a:lstStyle/>
          <a:p>
            <a:r>
              <a:rPr lang="en-US" dirty="0"/>
              <a:t>The structure of a visualization should reveal something about the underlying data.</a:t>
            </a:r>
          </a:p>
          <a:p>
            <a:r>
              <a:rPr lang="en-US" dirty="0"/>
              <a:t>Take, for example, one of the most classic data visualizations: the Periodic Table of the Elements</a:t>
            </a:r>
          </a:p>
          <a:p>
            <a:r>
              <a:rPr lang="en-US" dirty="0"/>
              <a:t> It takes a complex dataset and makes it simple, organized, and transparent</a:t>
            </a:r>
          </a:p>
          <a:p>
            <a:r>
              <a:rPr lang="en-US" dirty="0"/>
              <a:t>The elements are laid out in order by atomic number, and by wrapping the rows at strategic points, the table reveals that elements in various categories occur at regular intervals, or periods</a:t>
            </a:r>
          </a:p>
        </p:txBody>
      </p:sp>
      <p:sp>
        <p:nvSpPr>
          <p:cNvPr id="6" name="Slide Number Placeholder 5">
            <a:extLst>
              <a:ext uri="{FF2B5EF4-FFF2-40B4-BE49-F238E27FC236}">
                <a16:creationId xmlns:a16="http://schemas.microsoft.com/office/drawing/2014/main" id="{EA36C7A0-9744-48B0-AF1E-CF303EC78E19}"/>
              </a:ext>
            </a:extLst>
          </p:cNvPr>
          <p:cNvSpPr>
            <a:spLocks noGrp="1"/>
          </p:cNvSpPr>
          <p:nvPr>
            <p:ph type="sldNum" sz="quarter" idx="12"/>
          </p:nvPr>
        </p:nvSpPr>
        <p:spPr/>
        <p:txBody>
          <a:bodyPr/>
          <a:lstStyle/>
          <a:p>
            <a:fld id="{23305676-A525-44F0-943E-FE252ECA109C}" type="slidenum">
              <a:rPr lang="en-US" smtClean="0"/>
              <a:t>114</a:t>
            </a:fld>
            <a:endParaRPr lang="en-US"/>
          </a:p>
        </p:txBody>
      </p:sp>
    </p:spTree>
    <p:extLst>
      <p:ext uri="{BB962C8B-B14F-4D97-AF65-F5344CB8AC3E}">
        <p14:creationId xmlns:p14="http://schemas.microsoft.com/office/powerpoint/2010/main" val="1651364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6BE3-5CE4-4747-8B31-2028C0C570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EA0A9A-B265-4C5B-A624-59C30EBD10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BF52464-B761-4DE5-A540-883A1B159CA4}"/>
              </a:ext>
            </a:extLst>
          </p:cNvPr>
          <p:cNvPicPr>
            <a:picLocks noChangeAspect="1"/>
          </p:cNvPicPr>
          <p:nvPr/>
        </p:nvPicPr>
        <p:blipFill>
          <a:blip r:embed="rId2"/>
          <a:stretch>
            <a:fillRect/>
          </a:stretch>
        </p:blipFill>
        <p:spPr>
          <a:xfrm>
            <a:off x="938462" y="818147"/>
            <a:ext cx="10415337" cy="5358816"/>
          </a:xfrm>
          <a:prstGeom prst="rect">
            <a:avLst/>
          </a:prstGeom>
        </p:spPr>
      </p:pic>
      <p:sp>
        <p:nvSpPr>
          <p:cNvPr id="7" name="Slide Number Placeholder 6">
            <a:extLst>
              <a:ext uri="{FF2B5EF4-FFF2-40B4-BE49-F238E27FC236}">
                <a16:creationId xmlns:a16="http://schemas.microsoft.com/office/drawing/2014/main" id="{5D9B2258-278A-44F8-A70F-F256AD0E3C62}"/>
              </a:ext>
            </a:extLst>
          </p:cNvPr>
          <p:cNvSpPr>
            <a:spLocks noGrp="1"/>
          </p:cNvSpPr>
          <p:nvPr>
            <p:ph type="sldNum" sz="quarter" idx="12"/>
          </p:nvPr>
        </p:nvSpPr>
        <p:spPr/>
        <p:txBody>
          <a:bodyPr/>
          <a:lstStyle/>
          <a:p>
            <a:fld id="{23305676-A525-44F0-943E-FE252ECA109C}" type="slidenum">
              <a:rPr lang="en-US" smtClean="0"/>
              <a:t>115</a:t>
            </a:fld>
            <a:endParaRPr lang="en-US"/>
          </a:p>
        </p:txBody>
      </p:sp>
    </p:spTree>
    <p:extLst>
      <p:ext uri="{BB962C8B-B14F-4D97-AF65-F5344CB8AC3E}">
        <p14:creationId xmlns:p14="http://schemas.microsoft.com/office/powerpoint/2010/main" val="24053455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F84F8-1EF4-49C5-B6DA-6BAE04CB9393}"/>
              </a:ext>
            </a:extLst>
          </p:cNvPr>
          <p:cNvSpPr>
            <a:spLocks noGrp="1"/>
          </p:cNvSpPr>
          <p:nvPr>
            <p:ph type="title"/>
          </p:nvPr>
        </p:nvSpPr>
        <p:spPr/>
        <p:txBody>
          <a:bodyPr/>
          <a:lstStyle/>
          <a:p>
            <a:r>
              <a:rPr lang="en-US" dirty="0"/>
              <a:t>Selecting Structure</a:t>
            </a:r>
          </a:p>
        </p:txBody>
      </p:sp>
      <p:sp>
        <p:nvSpPr>
          <p:cNvPr id="3" name="Content Placeholder 2">
            <a:extLst>
              <a:ext uri="{FF2B5EF4-FFF2-40B4-BE49-F238E27FC236}">
                <a16:creationId xmlns:a16="http://schemas.microsoft.com/office/drawing/2014/main" id="{D9EEA752-22F6-4EF2-A46B-1F085C5DD6AB}"/>
              </a:ext>
            </a:extLst>
          </p:cNvPr>
          <p:cNvSpPr>
            <a:spLocks noGrp="1"/>
          </p:cNvSpPr>
          <p:nvPr>
            <p:ph idx="1"/>
          </p:nvPr>
        </p:nvSpPr>
        <p:spPr/>
        <p:txBody>
          <a:bodyPr/>
          <a:lstStyle/>
          <a:p>
            <a:r>
              <a:rPr lang="en-US" dirty="0"/>
              <a:t>Comparisons Need to Compare</a:t>
            </a:r>
          </a:p>
          <a:p>
            <a:r>
              <a:rPr lang="en-US" dirty="0"/>
              <a:t>Some Structures Are Just Inherently Bad</a:t>
            </a:r>
          </a:p>
          <a:p>
            <a:r>
              <a:rPr lang="en-US" dirty="0"/>
              <a:t>Some Good Structures Are Often Abused</a:t>
            </a:r>
          </a:p>
          <a:p>
            <a:r>
              <a:rPr lang="en-US" dirty="0"/>
              <a:t>Keep It Simple (or You Might Look) Stupid</a:t>
            </a:r>
          </a:p>
        </p:txBody>
      </p:sp>
      <p:sp>
        <p:nvSpPr>
          <p:cNvPr id="6" name="Slide Number Placeholder 5">
            <a:extLst>
              <a:ext uri="{FF2B5EF4-FFF2-40B4-BE49-F238E27FC236}">
                <a16:creationId xmlns:a16="http://schemas.microsoft.com/office/drawing/2014/main" id="{1E7A4B65-5117-4300-8572-2565BDAB48B3}"/>
              </a:ext>
            </a:extLst>
          </p:cNvPr>
          <p:cNvSpPr>
            <a:spLocks noGrp="1"/>
          </p:cNvSpPr>
          <p:nvPr>
            <p:ph type="sldNum" sz="quarter" idx="12"/>
          </p:nvPr>
        </p:nvSpPr>
        <p:spPr/>
        <p:txBody>
          <a:bodyPr/>
          <a:lstStyle/>
          <a:p>
            <a:fld id="{23305676-A525-44F0-943E-FE252ECA109C}" type="slidenum">
              <a:rPr lang="en-US" smtClean="0"/>
              <a:t>116</a:t>
            </a:fld>
            <a:endParaRPr lang="en-US"/>
          </a:p>
        </p:txBody>
      </p:sp>
    </p:spTree>
    <p:extLst>
      <p:ext uri="{BB962C8B-B14F-4D97-AF65-F5344CB8AC3E}">
        <p14:creationId xmlns:p14="http://schemas.microsoft.com/office/powerpoint/2010/main" val="22105764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FB95-453C-44EB-841A-3DD36C1C79E1}"/>
              </a:ext>
            </a:extLst>
          </p:cNvPr>
          <p:cNvSpPr>
            <a:spLocks noGrp="1"/>
          </p:cNvSpPr>
          <p:nvPr>
            <p:ph type="title"/>
          </p:nvPr>
        </p:nvSpPr>
        <p:spPr/>
        <p:txBody>
          <a:bodyPr/>
          <a:lstStyle/>
          <a:p>
            <a:r>
              <a:rPr lang="en-US" dirty="0"/>
              <a:t>Comparisons Need to Compare</a:t>
            </a:r>
          </a:p>
        </p:txBody>
      </p:sp>
      <p:sp>
        <p:nvSpPr>
          <p:cNvPr id="3" name="Content Placeholder 2">
            <a:extLst>
              <a:ext uri="{FF2B5EF4-FFF2-40B4-BE49-F238E27FC236}">
                <a16:creationId xmlns:a16="http://schemas.microsoft.com/office/drawing/2014/main" id="{232E4460-5347-4887-B14C-BC1980223155}"/>
              </a:ext>
            </a:extLst>
          </p:cNvPr>
          <p:cNvSpPr>
            <a:spLocks noGrp="1"/>
          </p:cNvSpPr>
          <p:nvPr>
            <p:ph idx="1"/>
          </p:nvPr>
        </p:nvSpPr>
        <p:spPr/>
        <p:txBody>
          <a:bodyPr/>
          <a:lstStyle/>
          <a:p>
            <a:r>
              <a:rPr lang="en-US" dirty="0"/>
              <a:t>If you intend to allow comparison of values, set the representations up in equivalent ways, and then put them close together. You wouldn’t ask people to look at two versions</a:t>
            </a:r>
          </a:p>
          <a:p>
            <a:endParaRPr lang="en-US" dirty="0"/>
          </a:p>
        </p:txBody>
      </p:sp>
      <p:pic>
        <p:nvPicPr>
          <p:cNvPr id="5" name="Picture 4">
            <a:extLst>
              <a:ext uri="{FF2B5EF4-FFF2-40B4-BE49-F238E27FC236}">
                <a16:creationId xmlns:a16="http://schemas.microsoft.com/office/drawing/2014/main" id="{27A4E805-C7DC-4D12-8A38-ECEB970E6604}"/>
              </a:ext>
            </a:extLst>
          </p:cNvPr>
          <p:cNvPicPr>
            <a:picLocks noChangeAspect="1"/>
          </p:cNvPicPr>
          <p:nvPr/>
        </p:nvPicPr>
        <p:blipFill>
          <a:blip r:embed="rId2"/>
          <a:stretch>
            <a:fillRect/>
          </a:stretch>
        </p:blipFill>
        <p:spPr>
          <a:xfrm>
            <a:off x="1056711" y="3262903"/>
            <a:ext cx="4303420" cy="2401625"/>
          </a:xfrm>
          <a:prstGeom prst="rect">
            <a:avLst/>
          </a:prstGeom>
        </p:spPr>
      </p:pic>
      <p:pic>
        <p:nvPicPr>
          <p:cNvPr id="7" name="Picture 6">
            <a:extLst>
              <a:ext uri="{FF2B5EF4-FFF2-40B4-BE49-F238E27FC236}">
                <a16:creationId xmlns:a16="http://schemas.microsoft.com/office/drawing/2014/main" id="{923C5072-B67C-4706-A388-24FE56AEB222}"/>
              </a:ext>
            </a:extLst>
          </p:cNvPr>
          <p:cNvPicPr>
            <a:picLocks noChangeAspect="1"/>
          </p:cNvPicPr>
          <p:nvPr/>
        </p:nvPicPr>
        <p:blipFill>
          <a:blip r:embed="rId3"/>
          <a:stretch>
            <a:fillRect/>
          </a:stretch>
        </p:blipFill>
        <p:spPr>
          <a:xfrm>
            <a:off x="6205255" y="3262902"/>
            <a:ext cx="4303420" cy="2401625"/>
          </a:xfrm>
          <a:prstGeom prst="rect">
            <a:avLst/>
          </a:prstGeom>
        </p:spPr>
      </p:pic>
      <p:pic>
        <p:nvPicPr>
          <p:cNvPr id="9" name="Picture 8">
            <a:extLst>
              <a:ext uri="{FF2B5EF4-FFF2-40B4-BE49-F238E27FC236}">
                <a16:creationId xmlns:a16="http://schemas.microsoft.com/office/drawing/2014/main" id="{9D5A7433-C22A-4B73-9B65-43538ED94C36}"/>
              </a:ext>
            </a:extLst>
          </p:cNvPr>
          <p:cNvPicPr>
            <a:picLocks noChangeAspect="1"/>
          </p:cNvPicPr>
          <p:nvPr/>
        </p:nvPicPr>
        <p:blipFill>
          <a:blip r:embed="rId4"/>
          <a:stretch>
            <a:fillRect/>
          </a:stretch>
        </p:blipFill>
        <p:spPr>
          <a:xfrm>
            <a:off x="1949116" y="5857831"/>
            <a:ext cx="8265695" cy="638264"/>
          </a:xfrm>
          <a:prstGeom prst="rect">
            <a:avLst/>
          </a:prstGeom>
        </p:spPr>
      </p:pic>
      <p:sp>
        <p:nvSpPr>
          <p:cNvPr id="8" name="Slide Number Placeholder 7">
            <a:extLst>
              <a:ext uri="{FF2B5EF4-FFF2-40B4-BE49-F238E27FC236}">
                <a16:creationId xmlns:a16="http://schemas.microsoft.com/office/drawing/2014/main" id="{39300046-B5B7-4BEB-891D-2E3EDD0F1205}"/>
              </a:ext>
            </a:extLst>
          </p:cNvPr>
          <p:cNvSpPr>
            <a:spLocks noGrp="1"/>
          </p:cNvSpPr>
          <p:nvPr>
            <p:ph type="sldNum" sz="quarter" idx="12"/>
          </p:nvPr>
        </p:nvSpPr>
        <p:spPr/>
        <p:txBody>
          <a:bodyPr/>
          <a:lstStyle/>
          <a:p>
            <a:fld id="{23305676-A525-44F0-943E-FE252ECA109C}" type="slidenum">
              <a:rPr lang="en-US" smtClean="0"/>
              <a:t>117</a:t>
            </a:fld>
            <a:endParaRPr lang="en-US"/>
          </a:p>
        </p:txBody>
      </p:sp>
    </p:spTree>
    <p:extLst>
      <p:ext uri="{BB962C8B-B14F-4D97-AF65-F5344CB8AC3E}">
        <p14:creationId xmlns:p14="http://schemas.microsoft.com/office/powerpoint/2010/main" val="14876125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A423-67FA-40AD-AA0C-5BBCE9A7CC2D}"/>
              </a:ext>
            </a:extLst>
          </p:cNvPr>
          <p:cNvSpPr>
            <a:spLocks noGrp="1"/>
          </p:cNvSpPr>
          <p:nvPr>
            <p:ph type="title"/>
          </p:nvPr>
        </p:nvSpPr>
        <p:spPr/>
        <p:txBody>
          <a:bodyPr/>
          <a:lstStyle/>
          <a:p>
            <a:r>
              <a:rPr lang="en-US" dirty="0"/>
              <a:t>Some Structures Are Just Inherently Bad</a:t>
            </a:r>
          </a:p>
        </p:txBody>
      </p:sp>
      <p:sp>
        <p:nvSpPr>
          <p:cNvPr id="3" name="Content Placeholder 2">
            <a:extLst>
              <a:ext uri="{FF2B5EF4-FFF2-40B4-BE49-F238E27FC236}">
                <a16:creationId xmlns:a16="http://schemas.microsoft.com/office/drawing/2014/main" id="{54B23012-6912-4762-B297-3F9516322002}"/>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A9B40A8C-06F4-4FEF-93A9-0D7CC86BB08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8200" y="1825625"/>
            <a:ext cx="3895725"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EC80E1-5D5F-4FCE-85B2-78358D71D747}"/>
              </a:ext>
            </a:extLst>
          </p:cNvPr>
          <p:cNvSpPr txBox="1"/>
          <p:nvPr/>
        </p:nvSpPr>
        <p:spPr>
          <a:xfrm>
            <a:off x="5702968" y="2213811"/>
            <a:ext cx="4969043" cy="1477328"/>
          </a:xfrm>
          <a:prstGeom prst="rect">
            <a:avLst/>
          </a:prstGeom>
          <a:noFill/>
        </p:spPr>
        <p:txBody>
          <a:bodyPr wrap="square" rtlCol="0">
            <a:spAutoFit/>
          </a:bodyPr>
          <a:lstStyle/>
          <a:p>
            <a:r>
              <a:rPr lang="en-US" b="0" i="0" dirty="0">
                <a:solidFill>
                  <a:srgbClr val="000000"/>
                </a:solidFill>
                <a:effectLst/>
                <a:latin typeface="Georgia" panose="02040502050405020303" pitchFamily="18" charset="0"/>
              </a:rPr>
              <a:t>Each of the concentric rings are essentially pie charts showing the percentage of visitors using each browser for a particular time slice, starting with January 2002 in the center and working out to August 2009</a:t>
            </a:r>
            <a:endParaRPr lang="en-US" dirty="0"/>
          </a:p>
        </p:txBody>
      </p:sp>
      <p:sp>
        <p:nvSpPr>
          <p:cNvPr id="7" name="Slide Number Placeholder 6">
            <a:extLst>
              <a:ext uri="{FF2B5EF4-FFF2-40B4-BE49-F238E27FC236}">
                <a16:creationId xmlns:a16="http://schemas.microsoft.com/office/drawing/2014/main" id="{7E4C94D9-8775-42DE-8D11-86829708EB70}"/>
              </a:ext>
            </a:extLst>
          </p:cNvPr>
          <p:cNvSpPr>
            <a:spLocks noGrp="1"/>
          </p:cNvSpPr>
          <p:nvPr>
            <p:ph type="sldNum" sz="quarter" idx="12"/>
          </p:nvPr>
        </p:nvSpPr>
        <p:spPr/>
        <p:txBody>
          <a:bodyPr/>
          <a:lstStyle/>
          <a:p>
            <a:fld id="{23305676-A525-44F0-943E-FE252ECA109C}" type="slidenum">
              <a:rPr lang="en-US" smtClean="0"/>
              <a:t>118</a:t>
            </a:fld>
            <a:endParaRPr lang="en-US"/>
          </a:p>
        </p:txBody>
      </p:sp>
    </p:spTree>
    <p:extLst>
      <p:ext uri="{BB962C8B-B14F-4D97-AF65-F5344CB8AC3E}">
        <p14:creationId xmlns:p14="http://schemas.microsoft.com/office/powerpoint/2010/main" val="3118134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6916-6658-4E79-AA43-4AAE62994319}"/>
              </a:ext>
            </a:extLst>
          </p:cNvPr>
          <p:cNvSpPr>
            <a:spLocks noGrp="1"/>
          </p:cNvSpPr>
          <p:nvPr>
            <p:ph type="title"/>
          </p:nvPr>
        </p:nvSpPr>
        <p:spPr/>
        <p:txBody>
          <a:bodyPr/>
          <a:lstStyle/>
          <a:p>
            <a:r>
              <a:rPr lang="en-US" dirty="0"/>
              <a:t>Some Good Structures Are Often Abused</a:t>
            </a:r>
          </a:p>
        </p:txBody>
      </p:sp>
      <p:sp>
        <p:nvSpPr>
          <p:cNvPr id="3" name="Content Placeholder 2">
            <a:extLst>
              <a:ext uri="{FF2B5EF4-FFF2-40B4-BE49-F238E27FC236}">
                <a16:creationId xmlns:a16="http://schemas.microsoft.com/office/drawing/2014/main" id="{95BA97DA-1873-46B3-BA09-330635A43615}"/>
              </a:ext>
            </a:extLst>
          </p:cNvPr>
          <p:cNvSpPr>
            <a:spLocks noGrp="1"/>
          </p:cNvSpPr>
          <p:nvPr>
            <p:ph idx="1"/>
          </p:nvPr>
        </p:nvSpPr>
        <p:spPr/>
        <p:txBody>
          <a:bodyPr/>
          <a:lstStyle/>
          <a:p>
            <a:r>
              <a:rPr lang="en-US" dirty="0"/>
              <a:t>If your data is tied to population but your display is based on regional size, the proportionally larger surface areas of some regions may inflate the appearance of trends in those regions. </a:t>
            </a:r>
          </a:p>
          <a:p>
            <a:r>
              <a:rPr lang="en-US" dirty="0"/>
              <a:t>Consider using a table or bar graph instead.</a:t>
            </a:r>
          </a:p>
        </p:txBody>
      </p:sp>
      <p:sp>
        <p:nvSpPr>
          <p:cNvPr id="6" name="Slide Number Placeholder 5">
            <a:extLst>
              <a:ext uri="{FF2B5EF4-FFF2-40B4-BE49-F238E27FC236}">
                <a16:creationId xmlns:a16="http://schemas.microsoft.com/office/drawing/2014/main" id="{1A66BA39-AA57-4F9D-927E-CEDCB2E13757}"/>
              </a:ext>
            </a:extLst>
          </p:cNvPr>
          <p:cNvSpPr>
            <a:spLocks noGrp="1"/>
          </p:cNvSpPr>
          <p:nvPr>
            <p:ph type="sldNum" sz="quarter" idx="12"/>
          </p:nvPr>
        </p:nvSpPr>
        <p:spPr/>
        <p:txBody>
          <a:bodyPr/>
          <a:lstStyle/>
          <a:p>
            <a:fld id="{23305676-A525-44F0-943E-FE252ECA109C}" type="slidenum">
              <a:rPr lang="en-US" smtClean="0"/>
              <a:t>119</a:t>
            </a:fld>
            <a:endParaRPr lang="en-US"/>
          </a:p>
        </p:txBody>
      </p:sp>
    </p:spTree>
    <p:extLst>
      <p:ext uri="{BB962C8B-B14F-4D97-AF65-F5344CB8AC3E}">
        <p14:creationId xmlns:p14="http://schemas.microsoft.com/office/powerpoint/2010/main" val="374745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BA740-DB0A-4806-9193-F264D1C2FA29}"/>
              </a:ext>
            </a:extLst>
          </p:cNvPr>
          <p:cNvSpPr>
            <a:spLocks noGrp="1"/>
          </p:cNvSpPr>
          <p:nvPr>
            <p:ph type="title"/>
          </p:nvPr>
        </p:nvSpPr>
        <p:spPr/>
        <p:txBody>
          <a:bodyPr>
            <a:normAutofit/>
          </a:bodyPr>
          <a:lstStyle/>
          <a:p>
            <a:r>
              <a:rPr lang="en-US" dirty="0"/>
              <a:t>As per Data Visualization: The future of data visualization, </a:t>
            </a:r>
            <a:r>
              <a:rPr lang="en-US" dirty="0" err="1"/>
              <a:t>Towler</a:t>
            </a:r>
            <a:r>
              <a:rPr lang="en-US" dirty="0"/>
              <a:t>, 2015:</a:t>
            </a:r>
          </a:p>
        </p:txBody>
      </p:sp>
      <p:sp>
        <p:nvSpPr>
          <p:cNvPr id="3" name="Content Placeholder 2">
            <a:extLst>
              <a:ext uri="{FF2B5EF4-FFF2-40B4-BE49-F238E27FC236}">
                <a16:creationId xmlns:a16="http://schemas.microsoft.com/office/drawing/2014/main" id="{43C9105C-CB4F-44A7-A1C9-E2BCF4792F48}"/>
              </a:ext>
            </a:extLst>
          </p:cNvPr>
          <p:cNvSpPr>
            <a:spLocks noGrp="1"/>
          </p:cNvSpPr>
          <p:nvPr>
            <p:ph idx="1"/>
          </p:nvPr>
        </p:nvSpPr>
        <p:spPr/>
        <p:txBody>
          <a:bodyPr>
            <a:normAutofit/>
          </a:bodyPr>
          <a:lstStyle/>
          <a:p>
            <a:pPr algn="ctr"/>
            <a:r>
              <a:rPr lang="en-US" sz="3600" b="1" dirty="0"/>
              <a:t>“Data visualization is entering a new era. Emerging sources of intelligence, theoretical developments, and advances in multidimensional imaging are reshaping the potential value that analytics and insights can provide, with visualization playing a key role.” </a:t>
            </a:r>
          </a:p>
        </p:txBody>
      </p:sp>
      <p:sp>
        <p:nvSpPr>
          <p:cNvPr id="6" name="Slide Number Placeholder 5">
            <a:extLst>
              <a:ext uri="{FF2B5EF4-FFF2-40B4-BE49-F238E27FC236}">
                <a16:creationId xmlns:a16="http://schemas.microsoft.com/office/drawing/2014/main" id="{22505F3C-AE4D-429C-BEFD-54CF6B862FC6}"/>
              </a:ext>
            </a:extLst>
          </p:cNvPr>
          <p:cNvSpPr>
            <a:spLocks noGrp="1"/>
          </p:cNvSpPr>
          <p:nvPr>
            <p:ph type="sldNum" sz="quarter" idx="12"/>
          </p:nvPr>
        </p:nvSpPr>
        <p:spPr/>
        <p:txBody>
          <a:bodyPr/>
          <a:lstStyle/>
          <a:p>
            <a:fld id="{23305676-A525-44F0-943E-FE252ECA109C}" type="slidenum">
              <a:rPr lang="en-US" smtClean="0"/>
              <a:t>12</a:t>
            </a:fld>
            <a:endParaRPr lang="en-US"/>
          </a:p>
        </p:txBody>
      </p:sp>
    </p:spTree>
    <p:extLst>
      <p:ext uri="{BB962C8B-B14F-4D97-AF65-F5344CB8AC3E}">
        <p14:creationId xmlns:p14="http://schemas.microsoft.com/office/powerpoint/2010/main" val="30562802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0C88-E9E5-45B7-A33E-59941072DAC6}"/>
              </a:ext>
            </a:extLst>
          </p:cNvPr>
          <p:cNvSpPr>
            <a:spLocks noGrp="1"/>
          </p:cNvSpPr>
          <p:nvPr>
            <p:ph type="title"/>
          </p:nvPr>
        </p:nvSpPr>
        <p:spPr/>
        <p:txBody>
          <a:bodyPr/>
          <a:lstStyle/>
          <a:p>
            <a:r>
              <a:rPr lang="en-US" dirty="0"/>
              <a:t>Keep It Simple (or You Might Look) Stupid</a:t>
            </a:r>
          </a:p>
        </p:txBody>
      </p:sp>
      <p:sp>
        <p:nvSpPr>
          <p:cNvPr id="3" name="Content Placeholder 2">
            <a:extLst>
              <a:ext uri="{FF2B5EF4-FFF2-40B4-BE49-F238E27FC236}">
                <a16:creationId xmlns:a16="http://schemas.microsoft.com/office/drawing/2014/main" id="{130B498C-2563-475F-9353-EDCB2623115F}"/>
              </a:ext>
            </a:extLst>
          </p:cNvPr>
          <p:cNvSpPr>
            <a:spLocks noGrp="1"/>
          </p:cNvSpPr>
          <p:nvPr>
            <p:ph idx="1"/>
          </p:nvPr>
        </p:nvSpPr>
        <p:spPr/>
        <p:txBody>
          <a:bodyPr/>
          <a:lstStyle/>
          <a:p>
            <a:r>
              <a:rPr lang="en-US" dirty="0"/>
              <a:t>Sometimes a designer will make the visualization more complicated than it need to be,</a:t>
            </a:r>
          </a:p>
          <a:p>
            <a:r>
              <a:rPr lang="en-US" dirty="0"/>
              <a:t>Every dot, line and word should serve a communicative purpose</a:t>
            </a:r>
          </a:p>
          <a:p>
            <a:r>
              <a:rPr lang="en-US" dirty="0"/>
              <a:t>If it is extraneous or outside the scope of the visualization’s goals, it must go</a:t>
            </a:r>
          </a:p>
          <a:p>
            <a:r>
              <a:rPr lang="en-US" dirty="0"/>
              <a:t>Edit ruthlessly</a:t>
            </a:r>
          </a:p>
          <a:p>
            <a:r>
              <a:rPr lang="en-US" dirty="0"/>
              <a:t>Don’t decorate your data.</a:t>
            </a:r>
          </a:p>
        </p:txBody>
      </p:sp>
      <p:sp>
        <p:nvSpPr>
          <p:cNvPr id="6" name="Slide Number Placeholder 5">
            <a:extLst>
              <a:ext uri="{FF2B5EF4-FFF2-40B4-BE49-F238E27FC236}">
                <a16:creationId xmlns:a16="http://schemas.microsoft.com/office/drawing/2014/main" id="{2497743C-7C86-44FA-B5A1-4D9C72C36625}"/>
              </a:ext>
            </a:extLst>
          </p:cNvPr>
          <p:cNvSpPr>
            <a:spLocks noGrp="1"/>
          </p:cNvSpPr>
          <p:nvPr>
            <p:ph type="sldNum" sz="quarter" idx="12"/>
          </p:nvPr>
        </p:nvSpPr>
        <p:spPr/>
        <p:txBody>
          <a:bodyPr/>
          <a:lstStyle/>
          <a:p>
            <a:fld id="{23305676-A525-44F0-943E-FE252ECA109C}" type="slidenum">
              <a:rPr lang="en-US" smtClean="0"/>
              <a:t>120</a:t>
            </a:fld>
            <a:endParaRPr lang="en-US"/>
          </a:p>
        </p:txBody>
      </p:sp>
    </p:spTree>
    <p:extLst>
      <p:ext uri="{BB962C8B-B14F-4D97-AF65-F5344CB8AC3E}">
        <p14:creationId xmlns:p14="http://schemas.microsoft.com/office/powerpoint/2010/main" val="28918539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87041-CF85-4287-BAE2-A78592AC48CD}"/>
              </a:ext>
            </a:extLst>
          </p:cNvPr>
          <p:cNvSpPr>
            <a:spLocks noGrp="1"/>
          </p:cNvSpPr>
          <p:nvPr>
            <p:ph type="title"/>
          </p:nvPr>
        </p:nvSpPr>
        <p:spPr/>
        <p:txBody>
          <a:bodyPr/>
          <a:lstStyle/>
          <a:p>
            <a:r>
              <a:rPr lang="en-US" dirty="0"/>
              <a:t>All about placements, attributes, etc.,</a:t>
            </a:r>
          </a:p>
        </p:txBody>
      </p:sp>
      <p:sp>
        <p:nvSpPr>
          <p:cNvPr id="3" name="Content Placeholder 2">
            <a:extLst>
              <a:ext uri="{FF2B5EF4-FFF2-40B4-BE49-F238E27FC236}">
                <a16:creationId xmlns:a16="http://schemas.microsoft.com/office/drawing/2014/main" id="{D3A3A16E-8E50-49A2-B6DB-C39C01879159}"/>
              </a:ext>
            </a:extLst>
          </p:cNvPr>
          <p:cNvSpPr>
            <a:spLocks noGrp="1"/>
          </p:cNvSpPr>
          <p:nvPr>
            <p:ph idx="1"/>
          </p:nvPr>
        </p:nvSpPr>
        <p:spPr/>
        <p:txBody>
          <a:bodyPr>
            <a:normAutofit fontScale="92500"/>
          </a:bodyPr>
          <a:lstStyle/>
          <a:p>
            <a:r>
              <a:rPr lang="en-US" dirty="0"/>
              <a:t>So far we learned how to define our goals, identify some supporting data, and consider appropriate visual encodings, </a:t>
            </a:r>
          </a:p>
          <a:p>
            <a:r>
              <a:rPr lang="en-US" dirty="0"/>
              <a:t>it’s time to think about the particulars of how to apply those encodings. </a:t>
            </a:r>
          </a:p>
          <a:p>
            <a:r>
              <a:rPr lang="en-US" dirty="0"/>
              <a:t>decisions about what placement will signify and where particular visual entities will go on the page,</a:t>
            </a:r>
          </a:p>
          <a:p>
            <a:r>
              <a:rPr lang="en-US" dirty="0"/>
              <a:t> what attributes (such as color, size, and texture) you will assign them, and how you will label and describe them.</a:t>
            </a:r>
          </a:p>
          <a:p>
            <a:r>
              <a:rPr lang="en-US" dirty="0"/>
              <a:t>We’ll start with a discussion of spatial position—axes and placement</a:t>
            </a:r>
          </a:p>
          <a:p>
            <a:r>
              <a:rPr lang="en-US" dirty="0"/>
              <a:t> this property defines the scope and visual landscape that your visualization will occupy.</a:t>
            </a:r>
          </a:p>
          <a:p>
            <a:endParaRPr lang="en-US" dirty="0"/>
          </a:p>
        </p:txBody>
      </p:sp>
      <p:sp>
        <p:nvSpPr>
          <p:cNvPr id="6" name="Slide Number Placeholder 5">
            <a:extLst>
              <a:ext uri="{FF2B5EF4-FFF2-40B4-BE49-F238E27FC236}">
                <a16:creationId xmlns:a16="http://schemas.microsoft.com/office/drawing/2014/main" id="{59C968B6-F0DE-4F70-AFAF-DECAA045A374}"/>
              </a:ext>
            </a:extLst>
          </p:cNvPr>
          <p:cNvSpPr>
            <a:spLocks noGrp="1"/>
          </p:cNvSpPr>
          <p:nvPr>
            <p:ph type="sldNum" sz="quarter" idx="12"/>
          </p:nvPr>
        </p:nvSpPr>
        <p:spPr/>
        <p:txBody>
          <a:bodyPr/>
          <a:lstStyle/>
          <a:p>
            <a:fld id="{23305676-A525-44F0-943E-FE252ECA109C}" type="slidenum">
              <a:rPr lang="en-US" smtClean="0"/>
              <a:t>121</a:t>
            </a:fld>
            <a:endParaRPr lang="en-US"/>
          </a:p>
        </p:txBody>
      </p:sp>
    </p:spTree>
    <p:extLst>
      <p:ext uri="{BB962C8B-B14F-4D97-AF65-F5344CB8AC3E}">
        <p14:creationId xmlns:p14="http://schemas.microsoft.com/office/powerpoint/2010/main" val="1775536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4B2E-C4EB-43FA-A57C-AE266565FDB2}"/>
              </a:ext>
            </a:extLst>
          </p:cNvPr>
          <p:cNvSpPr>
            <a:spLocks noGrp="1"/>
          </p:cNvSpPr>
          <p:nvPr>
            <p:ph type="title"/>
          </p:nvPr>
        </p:nvSpPr>
        <p:spPr/>
        <p:txBody>
          <a:bodyPr/>
          <a:lstStyle/>
          <a:p>
            <a:r>
              <a:rPr lang="en-US" dirty="0"/>
              <a:t>Position: Layout and Axes</a:t>
            </a:r>
          </a:p>
        </p:txBody>
      </p:sp>
      <p:sp>
        <p:nvSpPr>
          <p:cNvPr id="3" name="Content Placeholder 2">
            <a:extLst>
              <a:ext uri="{FF2B5EF4-FFF2-40B4-BE49-F238E27FC236}">
                <a16:creationId xmlns:a16="http://schemas.microsoft.com/office/drawing/2014/main" id="{36F719F5-D22B-4484-B5CE-80E34551BE2B}"/>
              </a:ext>
            </a:extLst>
          </p:cNvPr>
          <p:cNvSpPr>
            <a:spLocks noGrp="1"/>
          </p:cNvSpPr>
          <p:nvPr>
            <p:ph idx="1"/>
          </p:nvPr>
        </p:nvSpPr>
        <p:spPr/>
        <p:txBody>
          <a:bodyPr/>
          <a:lstStyle/>
          <a:p>
            <a:r>
              <a:rPr lang="en-US" dirty="0"/>
              <a:t>Axes (and the resulting layout), placement, and position of entities are perhaps the most underutilized visual encodings. </a:t>
            </a:r>
          </a:p>
          <a:p>
            <a:r>
              <a:rPr lang="en-US" dirty="0"/>
              <a:t>While axes are frequently defined, they are often not used to their fullest potential, or not assigned at all</a:t>
            </a:r>
          </a:p>
          <a:p>
            <a:r>
              <a:rPr lang="en-US" dirty="0"/>
              <a:t>When this happens, opportunities to communicate information are lost or wasted, efficiency suffers, understanding becomes more difficult, and your reader cries. </a:t>
            </a:r>
          </a:p>
          <a:p>
            <a:endParaRPr lang="en-US" dirty="0"/>
          </a:p>
        </p:txBody>
      </p:sp>
      <p:sp>
        <p:nvSpPr>
          <p:cNvPr id="6" name="Slide Number Placeholder 5">
            <a:extLst>
              <a:ext uri="{FF2B5EF4-FFF2-40B4-BE49-F238E27FC236}">
                <a16:creationId xmlns:a16="http://schemas.microsoft.com/office/drawing/2014/main" id="{1383CBD3-640F-4C18-BB59-37637F15CB46}"/>
              </a:ext>
            </a:extLst>
          </p:cNvPr>
          <p:cNvSpPr>
            <a:spLocks noGrp="1"/>
          </p:cNvSpPr>
          <p:nvPr>
            <p:ph type="sldNum" sz="quarter" idx="12"/>
          </p:nvPr>
        </p:nvSpPr>
        <p:spPr/>
        <p:txBody>
          <a:bodyPr/>
          <a:lstStyle/>
          <a:p>
            <a:fld id="{23305676-A525-44F0-943E-FE252ECA109C}" type="slidenum">
              <a:rPr lang="en-US" smtClean="0"/>
              <a:t>122</a:t>
            </a:fld>
            <a:endParaRPr lang="en-US"/>
          </a:p>
        </p:txBody>
      </p:sp>
    </p:spTree>
    <p:extLst>
      <p:ext uri="{BB962C8B-B14F-4D97-AF65-F5344CB8AC3E}">
        <p14:creationId xmlns:p14="http://schemas.microsoft.com/office/powerpoint/2010/main" val="720500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1BBF4-8B57-4AB1-9772-6823191225FB}"/>
              </a:ext>
            </a:extLst>
          </p:cNvPr>
          <p:cNvSpPr>
            <a:spLocks noGrp="1"/>
          </p:cNvSpPr>
          <p:nvPr>
            <p:ph type="title"/>
          </p:nvPr>
        </p:nvSpPr>
        <p:spPr/>
        <p:txBody>
          <a:bodyPr/>
          <a:lstStyle/>
          <a:p>
            <a:r>
              <a:rPr lang="en-US" dirty="0"/>
              <a:t>Position Is Your Most Powerful Encoding</a:t>
            </a:r>
          </a:p>
        </p:txBody>
      </p:sp>
      <p:sp>
        <p:nvSpPr>
          <p:cNvPr id="3" name="Content Placeholder 2">
            <a:extLst>
              <a:ext uri="{FF2B5EF4-FFF2-40B4-BE49-F238E27FC236}">
                <a16:creationId xmlns:a16="http://schemas.microsoft.com/office/drawing/2014/main" id="{78A46FA2-D851-49B1-8754-FC1BBE821A3C}"/>
              </a:ext>
            </a:extLst>
          </p:cNvPr>
          <p:cNvSpPr>
            <a:spLocks noGrp="1"/>
          </p:cNvSpPr>
          <p:nvPr>
            <p:ph idx="1"/>
          </p:nvPr>
        </p:nvSpPr>
        <p:spPr/>
        <p:txBody>
          <a:bodyPr/>
          <a:lstStyle/>
          <a:p>
            <a:r>
              <a:rPr lang="en-US" dirty="0"/>
              <a:t>Physical position is the easiest to perceive and most powerful visual property,</a:t>
            </a:r>
          </a:p>
          <a:p>
            <a:r>
              <a:rPr lang="en-US" dirty="0"/>
              <a:t>Position can encode as many discrete values as you have room to display and </a:t>
            </a:r>
          </a:p>
          <a:p>
            <a:r>
              <a:rPr lang="en-US" dirty="0"/>
              <a:t>can indicate ordered, temporal, categorical, quantitative, or quantitative values, as well as causal, correlative, sequential, qualitative, or quantitative relationships.</a:t>
            </a:r>
          </a:p>
        </p:txBody>
      </p:sp>
      <p:sp>
        <p:nvSpPr>
          <p:cNvPr id="6" name="Slide Number Placeholder 5">
            <a:extLst>
              <a:ext uri="{FF2B5EF4-FFF2-40B4-BE49-F238E27FC236}">
                <a16:creationId xmlns:a16="http://schemas.microsoft.com/office/drawing/2014/main" id="{FC939FBF-55DC-45FA-97DE-643734B54DCA}"/>
              </a:ext>
            </a:extLst>
          </p:cNvPr>
          <p:cNvSpPr>
            <a:spLocks noGrp="1"/>
          </p:cNvSpPr>
          <p:nvPr>
            <p:ph type="sldNum" sz="quarter" idx="12"/>
          </p:nvPr>
        </p:nvSpPr>
        <p:spPr/>
        <p:txBody>
          <a:bodyPr/>
          <a:lstStyle/>
          <a:p>
            <a:fld id="{23305676-A525-44F0-943E-FE252ECA109C}" type="slidenum">
              <a:rPr lang="en-US" smtClean="0"/>
              <a:t>123</a:t>
            </a:fld>
            <a:endParaRPr lang="en-US"/>
          </a:p>
        </p:txBody>
      </p:sp>
    </p:spTree>
    <p:extLst>
      <p:ext uri="{BB962C8B-B14F-4D97-AF65-F5344CB8AC3E}">
        <p14:creationId xmlns:p14="http://schemas.microsoft.com/office/powerpoint/2010/main" val="20090639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E75A-2835-4E21-9541-F716DB5537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1127BB-F7D9-49F3-99B1-0CFE247DCB8B}"/>
              </a:ext>
            </a:extLst>
          </p:cNvPr>
          <p:cNvSpPr>
            <a:spLocks noGrp="1"/>
          </p:cNvSpPr>
          <p:nvPr>
            <p:ph idx="1"/>
          </p:nvPr>
        </p:nvSpPr>
        <p:spPr/>
        <p:txBody>
          <a:bodyPr>
            <a:normAutofit lnSpcReduction="10000"/>
          </a:bodyPr>
          <a:lstStyle/>
          <a:p>
            <a:r>
              <a:rPr lang="en-US" dirty="0"/>
              <a:t>Consider the periodic table once again. </a:t>
            </a:r>
          </a:p>
          <a:p>
            <a:r>
              <a:rPr lang="en-US" dirty="0"/>
              <a:t>It’s clear that the periods and groups, encoded in the rows and columns, are the defining characteristic of the table. </a:t>
            </a:r>
          </a:p>
          <a:p>
            <a:r>
              <a:rPr lang="en-US" dirty="0"/>
              <a:t>Well-defined axes and the corresponding placement of each element are responsible for making the periodic table the valuable tool that it is. </a:t>
            </a:r>
          </a:p>
          <a:p>
            <a:r>
              <a:rPr lang="en-US" dirty="0"/>
              <a:t>The axes allow readers to find (and predict the existence of) elements of interest, </a:t>
            </a:r>
          </a:p>
          <a:p>
            <a:r>
              <a:rPr lang="en-US" dirty="0"/>
              <a:t>and understand relevant properties of each element based purely on its position in the table.</a:t>
            </a:r>
          </a:p>
        </p:txBody>
      </p:sp>
      <p:sp>
        <p:nvSpPr>
          <p:cNvPr id="6" name="Slide Number Placeholder 5">
            <a:extLst>
              <a:ext uri="{FF2B5EF4-FFF2-40B4-BE49-F238E27FC236}">
                <a16:creationId xmlns:a16="http://schemas.microsoft.com/office/drawing/2014/main" id="{ABB3ABAF-E75C-49FE-BCBE-8445FC2D257B}"/>
              </a:ext>
            </a:extLst>
          </p:cNvPr>
          <p:cNvSpPr>
            <a:spLocks noGrp="1"/>
          </p:cNvSpPr>
          <p:nvPr>
            <p:ph type="sldNum" sz="quarter" idx="12"/>
          </p:nvPr>
        </p:nvSpPr>
        <p:spPr/>
        <p:txBody>
          <a:bodyPr/>
          <a:lstStyle/>
          <a:p>
            <a:fld id="{23305676-A525-44F0-943E-FE252ECA109C}" type="slidenum">
              <a:rPr lang="en-US" smtClean="0"/>
              <a:t>124</a:t>
            </a:fld>
            <a:endParaRPr lang="en-US"/>
          </a:p>
        </p:txBody>
      </p:sp>
    </p:spTree>
    <p:extLst>
      <p:ext uri="{BB962C8B-B14F-4D97-AF65-F5344CB8AC3E}">
        <p14:creationId xmlns:p14="http://schemas.microsoft.com/office/powerpoint/2010/main" val="39247292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DC729-D0FF-4C14-B7C3-ED6B0A6DD69C}"/>
              </a:ext>
            </a:extLst>
          </p:cNvPr>
          <p:cNvSpPr>
            <a:spLocks noGrp="1"/>
          </p:cNvSpPr>
          <p:nvPr>
            <p:ph type="title"/>
          </p:nvPr>
        </p:nvSpPr>
        <p:spPr/>
        <p:txBody>
          <a:bodyPr/>
          <a:lstStyle/>
          <a:p>
            <a:r>
              <a:rPr lang="en-US" dirty="0"/>
              <a:t>Consider placement first</a:t>
            </a:r>
          </a:p>
        </p:txBody>
      </p:sp>
      <p:sp>
        <p:nvSpPr>
          <p:cNvPr id="3" name="Content Placeholder 2">
            <a:extLst>
              <a:ext uri="{FF2B5EF4-FFF2-40B4-BE49-F238E27FC236}">
                <a16:creationId xmlns:a16="http://schemas.microsoft.com/office/drawing/2014/main" id="{83AB15DD-2286-4414-8ED6-BC2279AF1EB4}"/>
              </a:ext>
            </a:extLst>
          </p:cNvPr>
          <p:cNvSpPr>
            <a:spLocks noGrp="1"/>
          </p:cNvSpPr>
          <p:nvPr>
            <p:ph idx="1"/>
          </p:nvPr>
        </p:nvSpPr>
        <p:spPr/>
        <p:txBody>
          <a:bodyPr/>
          <a:lstStyle/>
          <a:p>
            <a:r>
              <a:rPr lang="en-US" dirty="0"/>
              <a:t>Try using position for different data dimensions. </a:t>
            </a:r>
          </a:p>
          <a:p>
            <a:r>
              <a:rPr lang="en-US" dirty="0"/>
              <a:t>Swap your axes. </a:t>
            </a:r>
          </a:p>
          <a:p>
            <a:r>
              <a:rPr lang="en-US" dirty="0"/>
              <a:t>Play with them. </a:t>
            </a:r>
          </a:p>
          <a:p>
            <a:r>
              <a:rPr lang="en-US" dirty="0"/>
              <a:t>Interrogate your assumptions.</a:t>
            </a:r>
          </a:p>
          <a:p>
            <a:r>
              <a:rPr lang="en-US" dirty="0"/>
              <a:t>Iterate.</a:t>
            </a:r>
          </a:p>
        </p:txBody>
      </p:sp>
      <p:sp>
        <p:nvSpPr>
          <p:cNvPr id="6" name="Slide Number Placeholder 5">
            <a:extLst>
              <a:ext uri="{FF2B5EF4-FFF2-40B4-BE49-F238E27FC236}">
                <a16:creationId xmlns:a16="http://schemas.microsoft.com/office/drawing/2014/main" id="{E6C1EC37-5638-4E75-841D-CC9603D107A4}"/>
              </a:ext>
            </a:extLst>
          </p:cNvPr>
          <p:cNvSpPr>
            <a:spLocks noGrp="1"/>
          </p:cNvSpPr>
          <p:nvPr>
            <p:ph type="sldNum" sz="quarter" idx="12"/>
          </p:nvPr>
        </p:nvSpPr>
        <p:spPr/>
        <p:txBody>
          <a:bodyPr/>
          <a:lstStyle/>
          <a:p>
            <a:fld id="{23305676-A525-44F0-943E-FE252ECA109C}" type="slidenum">
              <a:rPr lang="en-US" smtClean="0"/>
              <a:t>125</a:t>
            </a:fld>
            <a:endParaRPr lang="en-US"/>
          </a:p>
        </p:txBody>
      </p:sp>
    </p:spTree>
    <p:extLst>
      <p:ext uri="{BB962C8B-B14F-4D97-AF65-F5344CB8AC3E}">
        <p14:creationId xmlns:p14="http://schemas.microsoft.com/office/powerpoint/2010/main" val="26984228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384A-76ED-4E73-B556-A27ABC0E4D3D}"/>
              </a:ext>
            </a:extLst>
          </p:cNvPr>
          <p:cNvSpPr>
            <a:spLocks noGrp="1"/>
          </p:cNvSpPr>
          <p:nvPr>
            <p:ph type="title"/>
          </p:nvPr>
        </p:nvSpPr>
        <p:spPr/>
        <p:txBody>
          <a:bodyPr/>
          <a:lstStyle/>
          <a:p>
            <a:r>
              <a:rPr lang="en-US" dirty="0"/>
              <a:t>The Meaning of Placement and Proximity</a:t>
            </a:r>
          </a:p>
        </p:txBody>
      </p:sp>
      <p:sp>
        <p:nvSpPr>
          <p:cNvPr id="3" name="Content Placeholder 2">
            <a:extLst>
              <a:ext uri="{FF2B5EF4-FFF2-40B4-BE49-F238E27FC236}">
                <a16:creationId xmlns:a16="http://schemas.microsoft.com/office/drawing/2014/main" id="{343CC5E6-1121-4782-A1D0-B41E7BFE14D5}"/>
              </a:ext>
            </a:extLst>
          </p:cNvPr>
          <p:cNvSpPr>
            <a:spLocks noGrp="1"/>
          </p:cNvSpPr>
          <p:nvPr>
            <p:ph idx="1"/>
          </p:nvPr>
        </p:nvSpPr>
        <p:spPr/>
        <p:txBody>
          <a:bodyPr/>
          <a:lstStyle/>
          <a:p>
            <a:r>
              <a:rPr lang="en-US" dirty="0"/>
              <a:t>Semantic Distance and Relative Proximity</a:t>
            </a:r>
          </a:p>
          <a:p>
            <a:r>
              <a:rPr lang="en-US" dirty="0"/>
              <a:t>Absolute Placement</a:t>
            </a:r>
          </a:p>
          <a:p>
            <a:r>
              <a:rPr lang="en-US" dirty="0"/>
              <a:t>Representation of Physical Space</a:t>
            </a:r>
          </a:p>
          <a:p>
            <a:r>
              <a:rPr lang="en-US" dirty="0"/>
              <a:t>Logical Relationships versus Physical Relationships</a:t>
            </a:r>
          </a:p>
          <a:p>
            <a:r>
              <a:rPr lang="en-US" dirty="0"/>
              <a:t>Patterns and Grouped Objects</a:t>
            </a:r>
          </a:p>
        </p:txBody>
      </p:sp>
      <p:sp>
        <p:nvSpPr>
          <p:cNvPr id="6" name="Slide Number Placeholder 5">
            <a:extLst>
              <a:ext uri="{FF2B5EF4-FFF2-40B4-BE49-F238E27FC236}">
                <a16:creationId xmlns:a16="http://schemas.microsoft.com/office/drawing/2014/main" id="{94234FE3-E670-46B2-8498-B72281CC1064}"/>
              </a:ext>
            </a:extLst>
          </p:cNvPr>
          <p:cNvSpPr>
            <a:spLocks noGrp="1"/>
          </p:cNvSpPr>
          <p:nvPr>
            <p:ph type="sldNum" sz="quarter" idx="12"/>
          </p:nvPr>
        </p:nvSpPr>
        <p:spPr/>
        <p:txBody>
          <a:bodyPr/>
          <a:lstStyle/>
          <a:p>
            <a:fld id="{23305676-A525-44F0-943E-FE252ECA109C}" type="slidenum">
              <a:rPr lang="en-US" smtClean="0"/>
              <a:t>126</a:t>
            </a:fld>
            <a:endParaRPr lang="en-US"/>
          </a:p>
        </p:txBody>
      </p:sp>
    </p:spTree>
    <p:extLst>
      <p:ext uri="{BB962C8B-B14F-4D97-AF65-F5344CB8AC3E}">
        <p14:creationId xmlns:p14="http://schemas.microsoft.com/office/powerpoint/2010/main" val="3802617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0C57F-9D98-4521-8BE3-72E287787EA2}"/>
              </a:ext>
            </a:extLst>
          </p:cNvPr>
          <p:cNvSpPr>
            <a:spLocks noGrp="1"/>
          </p:cNvSpPr>
          <p:nvPr>
            <p:ph type="title"/>
          </p:nvPr>
        </p:nvSpPr>
        <p:spPr>
          <a:xfrm>
            <a:off x="838200" y="-217975"/>
            <a:ext cx="10515600" cy="1325563"/>
          </a:xfrm>
        </p:spPr>
        <p:txBody>
          <a:bodyPr/>
          <a:lstStyle/>
          <a:p>
            <a:r>
              <a:rPr lang="en-US" dirty="0"/>
              <a:t>Semantic Distance and Relative Proximity</a:t>
            </a:r>
          </a:p>
        </p:txBody>
      </p:sp>
      <p:sp>
        <p:nvSpPr>
          <p:cNvPr id="3" name="Content Placeholder 2">
            <a:extLst>
              <a:ext uri="{FF2B5EF4-FFF2-40B4-BE49-F238E27FC236}">
                <a16:creationId xmlns:a16="http://schemas.microsoft.com/office/drawing/2014/main" id="{E68E00DC-A216-4475-B556-AD6C7F7F15C8}"/>
              </a:ext>
            </a:extLst>
          </p:cNvPr>
          <p:cNvSpPr>
            <a:spLocks noGrp="1"/>
          </p:cNvSpPr>
          <p:nvPr>
            <p:ph idx="1"/>
          </p:nvPr>
        </p:nvSpPr>
        <p:spPr>
          <a:xfrm>
            <a:off x="838200" y="977489"/>
            <a:ext cx="10515600" cy="4351338"/>
          </a:xfrm>
        </p:spPr>
        <p:txBody>
          <a:bodyPr/>
          <a:lstStyle/>
          <a:p>
            <a:r>
              <a:rPr lang="en-US" dirty="0"/>
              <a:t>describe the conceptual relatedness of objects or ideas: semantic distance.</a:t>
            </a:r>
          </a:p>
          <a:p>
            <a:r>
              <a:rPr lang="en-US" dirty="0"/>
              <a:t>A housecat, for instance, is semantically closer to a tiger than to a water buffalo</a:t>
            </a:r>
          </a:p>
          <a:p>
            <a:r>
              <a:rPr lang="en-US" dirty="0"/>
              <a:t>But it may be closer to a water buffalo than to an orchid, or to Neuschwanstein Castle.</a:t>
            </a:r>
          </a:p>
          <a:p>
            <a:endParaRPr lang="en-US" dirty="0"/>
          </a:p>
        </p:txBody>
      </p:sp>
      <p:pic>
        <p:nvPicPr>
          <p:cNvPr id="5" name="Picture 4">
            <a:extLst>
              <a:ext uri="{FF2B5EF4-FFF2-40B4-BE49-F238E27FC236}">
                <a16:creationId xmlns:a16="http://schemas.microsoft.com/office/drawing/2014/main" id="{97501038-6E9C-44E7-ABF0-1A844C0734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5044" y="3453640"/>
            <a:ext cx="5108156" cy="3070651"/>
          </a:xfrm>
          <a:prstGeom prst="rect">
            <a:avLst/>
          </a:prstGeom>
        </p:spPr>
      </p:pic>
      <p:sp>
        <p:nvSpPr>
          <p:cNvPr id="8" name="Slide Number Placeholder 7">
            <a:extLst>
              <a:ext uri="{FF2B5EF4-FFF2-40B4-BE49-F238E27FC236}">
                <a16:creationId xmlns:a16="http://schemas.microsoft.com/office/drawing/2014/main" id="{EFFEE304-067D-4583-8A42-F41EC22D45D2}"/>
              </a:ext>
            </a:extLst>
          </p:cNvPr>
          <p:cNvSpPr>
            <a:spLocks noGrp="1"/>
          </p:cNvSpPr>
          <p:nvPr>
            <p:ph type="sldNum" sz="quarter" idx="12"/>
          </p:nvPr>
        </p:nvSpPr>
        <p:spPr/>
        <p:txBody>
          <a:bodyPr/>
          <a:lstStyle/>
          <a:p>
            <a:fld id="{23305676-A525-44F0-943E-FE252ECA109C}" type="slidenum">
              <a:rPr lang="en-US" smtClean="0"/>
              <a:t>127</a:t>
            </a:fld>
            <a:endParaRPr lang="en-US"/>
          </a:p>
        </p:txBody>
      </p:sp>
    </p:spTree>
    <p:extLst>
      <p:ext uri="{BB962C8B-B14F-4D97-AF65-F5344CB8AC3E}">
        <p14:creationId xmlns:p14="http://schemas.microsoft.com/office/powerpoint/2010/main" val="3702343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3A6B-6164-4A14-8EFE-EA05B5C486AE}"/>
              </a:ext>
            </a:extLst>
          </p:cNvPr>
          <p:cNvSpPr>
            <a:spLocks noGrp="1"/>
          </p:cNvSpPr>
          <p:nvPr>
            <p:ph type="title"/>
          </p:nvPr>
        </p:nvSpPr>
        <p:spPr/>
        <p:txBody>
          <a:bodyPr/>
          <a:lstStyle/>
          <a:p>
            <a:r>
              <a:rPr lang="en-US" dirty="0"/>
              <a:t>Absolute Placement</a:t>
            </a:r>
          </a:p>
        </p:txBody>
      </p:sp>
      <p:sp>
        <p:nvSpPr>
          <p:cNvPr id="3" name="Content Placeholder 2">
            <a:extLst>
              <a:ext uri="{FF2B5EF4-FFF2-40B4-BE49-F238E27FC236}">
                <a16:creationId xmlns:a16="http://schemas.microsoft.com/office/drawing/2014/main" id="{4AA69579-93B5-4FA5-A694-1514D53DEEA5}"/>
              </a:ext>
            </a:extLst>
          </p:cNvPr>
          <p:cNvSpPr>
            <a:spLocks noGrp="1"/>
          </p:cNvSpPr>
          <p:nvPr>
            <p:ph idx="1"/>
          </p:nvPr>
        </p:nvSpPr>
        <p:spPr/>
        <p:txBody>
          <a:bodyPr/>
          <a:lstStyle/>
          <a:p>
            <a:r>
              <a:rPr lang="en-US" dirty="0"/>
              <a:t>Absolute placement on the page or screen also carries meaning</a:t>
            </a:r>
          </a:p>
          <a:p>
            <a:r>
              <a:rPr lang="en-US" dirty="0"/>
              <a:t>elements toward the top of the page are generally considered more important than elements on the bottom</a:t>
            </a:r>
          </a:p>
          <a:p>
            <a:r>
              <a:rPr lang="en-US" dirty="0"/>
              <a:t>Most people also read from the top down, so items at the top will be read first</a:t>
            </a:r>
          </a:p>
          <a:p>
            <a:r>
              <a:rPr lang="en-US" dirty="0"/>
              <a:t> if the content isn’t compelling enough, the reader may never make it to the bottom.</a:t>
            </a:r>
          </a:p>
        </p:txBody>
      </p:sp>
      <p:sp>
        <p:nvSpPr>
          <p:cNvPr id="6" name="Slide Number Placeholder 5">
            <a:extLst>
              <a:ext uri="{FF2B5EF4-FFF2-40B4-BE49-F238E27FC236}">
                <a16:creationId xmlns:a16="http://schemas.microsoft.com/office/drawing/2014/main" id="{6C684CD6-E9A9-4B5B-B939-E012D4289C87}"/>
              </a:ext>
            </a:extLst>
          </p:cNvPr>
          <p:cNvSpPr>
            <a:spLocks noGrp="1"/>
          </p:cNvSpPr>
          <p:nvPr>
            <p:ph type="sldNum" sz="quarter" idx="12"/>
          </p:nvPr>
        </p:nvSpPr>
        <p:spPr/>
        <p:txBody>
          <a:bodyPr/>
          <a:lstStyle/>
          <a:p>
            <a:fld id="{23305676-A525-44F0-943E-FE252ECA109C}" type="slidenum">
              <a:rPr lang="en-US" smtClean="0"/>
              <a:t>128</a:t>
            </a:fld>
            <a:endParaRPr lang="en-US"/>
          </a:p>
        </p:txBody>
      </p:sp>
    </p:spTree>
    <p:extLst>
      <p:ext uri="{BB962C8B-B14F-4D97-AF65-F5344CB8AC3E}">
        <p14:creationId xmlns:p14="http://schemas.microsoft.com/office/powerpoint/2010/main" val="9285462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7296-D06F-47AB-AB24-5525F7E63A49}"/>
              </a:ext>
            </a:extLst>
          </p:cNvPr>
          <p:cNvSpPr>
            <a:spLocks noGrp="1"/>
          </p:cNvSpPr>
          <p:nvPr>
            <p:ph type="title"/>
          </p:nvPr>
        </p:nvSpPr>
        <p:spPr/>
        <p:txBody>
          <a:bodyPr/>
          <a:lstStyle/>
          <a:p>
            <a:r>
              <a:rPr lang="en-US" dirty="0"/>
              <a:t>Representation of Physical Space</a:t>
            </a:r>
          </a:p>
        </p:txBody>
      </p:sp>
      <p:sp>
        <p:nvSpPr>
          <p:cNvPr id="3" name="Content Placeholder 2">
            <a:extLst>
              <a:ext uri="{FF2B5EF4-FFF2-40B4-BE49-F238E27FC236}">
                <a16:creationId xmlns:a16="http://schemas.microsoft.com/office/drawing/2014/main" id="{0BA1AF3E-BE4E-4134-971F-CBECF320D9E5}"/>
              </a:ext>
            </a:extLst>
          </p:cNvPr>
          <p:cNvSpPr>
            <a:spLocks noGrp="1"/>
          </p:cNvSpPr>
          <p:nvPr>
            <p:ph idx="1"/>
          </p:nvPr>
        </p:nvSpPr>
        <p:spPr/>
        <p:txBody>
          <a:bodyPr/>
          <a:lstStyle/>
          <a:p>
            <a:r>
              <a:rPr lang="en-US" dirty="0"/>
              <a:t>When no other compelling and meaningful ordering exists, consider placing items on the page (or screen) in the same relative order as they’d be found in the physical world</a:t>
            </a:r>
          </a:p>
          <a:p>
            <a:r>
              <a:rPr lang="en-US" dirty="0"/>
              <a:t>We’ve all read maps at the mall or in other large public spaces </a:t>
            </a:r>
          </a:p>
          <a:p>
            <a:r>
              <a:rPr lang="en-US" dirty="0"/>
              <a:t>that tell you, “You Are Here.” </a:t>
            </a:r>
          </a:p>
          <a:p>
            <a:r>
              <a:rPr lang="en-US" dirty="0"/>
              <a:t>Often, those maps fail to correspond to the reality of the physical space; </a:t>
            </a:r>
          </a:p>
          <a:p>
            <a:r>
              <a:rPr lang="en-US" dirty="0"/>
              <a:t>things on the left of the map aren’t actually to the reader’s left, etc.</a:t>
            </a:r>
          </a:p>
          <a:p>
            <a:r>
              <a:rPr lang="en-US" dirty="0"/>
              <a:t>make your best guess whenever possible</a:t>
            </a:r>
          </a:p>
        </p:txBody>
      </p:sp>
      <p:sp>
        <p:nvSpPr>
          <p:cNvPr id="6" name="Slide Number Placeholder 5">
            <a:extLst>
              <a:ext uri="{FF2B5EF4-FFF2-40B4-BE49-F238E27FC236}">
                <a16:creationId xmlns:a16="http://schemas.microsoft.com/office/drawing/2014/main" id="{ACAFD195-F6BD-4FFB-B7F6-DF10DF550248}"/>
              </a:ext>
            </a:extLst>
          </p:cNvPr>
          <p:cNvSpPr>
            <a:spLocks noGrp="1"/>
          </p:cNvSpPr>
          <p:nvPr>
            <p:ph type="sldNum" sz="quarter" idx="12"/>
          </p:nvPr>
        </p:nvSpPr>
        <p:spPr/>
        <p:txBody>
          <a:bodyPr/>
          <a:lstStyle/>
          <a:p>
            <a:fld id="{23305676-A525-44F0-943E-FE252ECA109C}" type="slidenum">
              <a:rPr lang="en-US" smtClean="0"/>
              <a:t>129</a:t>
            </a:fld>
            <a:endParaRPr lang="en-US"/>
          </a:p>
        </p:txBody>
      </p:sp>
    </p:spTree>
    <p:extLst>
      <p:ext uri="{BB962C8B-B14F-4D97-AF65-F5344CB8AC3E}">
        <p14:creationId xmlns:p14="http://schemas.microsoft.com/office/powerpoint/2010/main" val="624849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4B48-9A2B-4BDD-B095-581F227502F3}"/>
              </a:ext>
            </a:extLst>
          </p:cNvPr>
          <p:cNvSpPr>
            <a:spLocks noGrp="1"/>
          </p:cNvSpPr>
          <p:nvPr>
            <p:ph type="title"/>
          </p:nvPr>
        </p:nvSpPr>
        <p:spPr/>
        <p:txBody>
          <a:bodyPr/>
          <a:lstStyle/>
          <a:p>
            <a:r>
              <a:rPr lang="en-US" dirty="0"/>
              <a:t>How to choose the correct or most effective visualization method ?</a:t>
            </a:r>
          </a:p>
        </p:txBody>
      </p:sp>
      <p:sp>
        <p:nvSpPr>
          <p:cNvPr id="3" name="Content Placeholder 2">
            <a:extLst>
              <a:ext uri="{FF2B5EF4-FFF2-40B4-BE49-F238E27FC236}">
                <a16:creationId xmlns:a16="http://schemas.microsoft.com/office/drawing/2014/main" id="{64B1725D-6687-425A-95CB-DD5ED6C200DD}"/>
              </a:ext>
            </a:extLst>
          </p:cNvPr>
          <p:cNvSpPr>
            <a:spLocks noGrp="1"/>
          </p:cNvSpPr>
          <p:nvPr>
            <p:ph idx="1"/>
          </p:nvPr>
        </p:nvSpPr>
        <p:spPr/>
        <p:txBody>
          <a:bodyPr/>
          <a:lstStyle/>
          <a:p>
            <a:r>
              <a:rPr lang="en-US" dirty="0"/>
              <a:t>The </a:t>
            </a:r>
            <a:r>
              <a:rPr lang="en-US" dirty="0">
                <a:solidFill>
                  <a:schemeClr val="accent2">
                    <a:lumMod val="75000"/>
                  </a:schemeClr>
                </a:solidFill>
              </a:rPr>
              <a:t>size</a:t>
            </a:r>
            <a:r>
              <a:rPr lang="en-US" dirty="0"/>
              <a:t> and </a:t>
            </a:r>
            <a:r>
              <a:rPr lang="en-US" dirty="0">
                <a:solidFill>
                  <a:schemeClr val="accent2">
                    <a:lumMod val="75000"/>
                  </a:schemeClr>
                </a:solidFill>
              </a:rPr>
              <a:t>volume</a:t>
            </a:r>
            <a:r>
              <a:rPr lang="en-US" dirty="0"/>
              <a:t> of the data to be visualized.</a:t>
            </a:r>
          </a:p>
          <a:p>
            <a:r>
              <a:rPr lang="en-US" dirty="0"/>
              <a:t>The </a:t>
            </a:r>
            <a:r>
              <a:rPr lang="en-US" dirty="0">
                <a:solidFill>
                  <a:schemeClr val="accent2">
                    <a:lumMod val="75000"/>
                  </a:schemeClr>
                </a:solidFill>
              </a:rPr>
              <a:t>data's cardinality </a:t>
            </a:r>
            <a:r>
              <a:rPr lang="en-US" dirty="0"/>
              <a:t>and </a:t>
            </a:r>
            <a:r>
              <a:rPr lang="en-US" dirty="0">
                <a:solidFill>
                  <a:schemeClr val="accent2">
                    <a:lumMod val="75000"/>
                  </a:schemeClr>
                </a:solidFill>
              </a:rPr>
              <a:t>context</a:t>
            </a:r>
            <a:r>
              <a:rPr lang="en-US" dirty="0"/>
              <a:t>.</a:t>
            </a:r>
          </a:p>
          <a:p>
            <a:r>
              <a:rPr lang="en-US" dirty="0"/>
              <a:t>What is it you are trying to </a:t>
            </a:r>
            <a:r>
              <a:rPr lang="en-US" dirty="0">
                <a:solidFill>
                  <a:schemeClr val="accent2">
                    <a:lumMod val="75000"/>
                  </a:schemeClr>
                </a:solidFill>
              </a:rPr>
              <a:t>communicate</a:t>
            </a:r>
            <a:r>
              <a:rPr lang="en-US" dirty="0"/>
              <a:t>? What is the point that you want to communicate?</a:t>
            </a:r>
          </a:p>
          <a:p>
            <a:r>
              <a:rPr lang="en-US" dirty="0"/>
              <a:t>Who is your </a:t>
            </a:r>
            <a:r>
              <a:rPr lang="en-US" dirty="0">
                <a:solidFill>
                  <a:schemeClr val="accent2">
                    <a:lumMod val="75000"/>
                  </a:schemeClr>
                </a:solidFill>
              </a:rPr>
              <a:t>audience</a:t>
            </a:r>
            <a:r>
              <a:rPr lang="en-US" dirty="0"/>
              <a:t>? Who will consume this information?</a:t>
            </a:r>
          </a:p>
          <a:p>
            <a:r>
              <a:rPr lang="en-US" dirty="0"/>
              <a:t>What </a:t>
            </a:r>
            <a:r>
              <a:rPr lang="en-US" dirty="0">
                <a:solidFill>
                  <a:schemeClr val="accent2">
                    <a:lumMod val="75000"/>
                  </a:schemeClr>
                </a:solidFill>
              </a:rPr>
              <a:t>kind</a:t>
            </a:r>
            <a:r>
              <a:rPr lang="en-US" dirty="0"/>
              <a:t> or </a:t>
            </a:r>
            <a:r>
              <a:rPr lang="en-US" dirty="0">
                <a:solidFill>
                  <a:schemeClr val="accent2">
                    <a:lumMod val="75000"/>
                  </a:schemeClr>
                </a:solidFill>
              </a:rPr>
              <a:t>type</a:t>
            </a:r>
            <a:r>
              <a:rPr lang="en-US" dirty="0"/>
              <a:t> of visual might </a:t>
            </a:r>
            <a:r>
              <a:rPr lang="en-US" dirty="0">
                <a:solidFill>
                  <a:schemeClr val="accent2">
                    <a:lumMod val="75000"/>
                  </a:schemeClr>
                </a:solidFill>
              </a:rPr>
              <a:t>best convey your message </a:t>
            </a:r>
            <a:r>
              <a:rPr lang="en-US" dirty="0"/>
              <a:t>to your audience?</a:t>
            </a:r>
          </a:p>
          <a:p>
            <a:endParaRPr lang="en-US" dirty="0"/>
          </a:p>
        </p:txBody>
      </p:sp>
      <p:sp>
        <p:nvSpPr>
          <p:cNvPr id="6" name="Slide Number Placeholder 5">
            <a:extLst>
              <a:ext uri="{FF2B5EF4-FFF2-40B4-BE49-F238E27FC236}">
                <a16:creationId xmlns:a16="http://schemas.microsoft.com/office/drawing/2014/main" id="{9EC851EA-0DDC-40FB-A681-253726489B31}"/>
              </a:ext>
            </a:extLst>
          </p:cNvPr>
          <p:cNvSpPr>
            <a:spLocks noGrp="1"/>
          </p:cNvSpPr>
          <p:nvPr>
            <p:ph type="sldNum" sz="quarter" idx="12"/>
          </p:nvPr>
        </p:nvSpPr>
        <p:spPr/>
        <p:txBody>
          <a:bodyPr/>
          <a:lstStyle/>
          <a:p>
            <a:fld id="{23305676-A525-44F0-943E-FE252ECA109C}" type="slidenum">
              <a:rPr lang="en-US" smtClean="0"/>
              <a:t>13</a:t>
            </a:fld>
            <a:endParaRPr lang="en-US"/>
          </a:p>
        </p:txBody>
      </p:sp>
    </p:spTree>
    <p:extLst>
      <p:ext uri="{BB962C8B-B14F-4D97-AF65-F5344CB8AC3E}">
        <p14:creationId xmlns:p14="http://schemas.microsoft.com/office/powerpoint/2010/main" val="21194892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D270-BBF1-46F4-981E-EBF0735F9399}"/>
              </a:ext>
            </a:extLst>
          </p:cNvPr>
          <p:cNvSpPr>
            <a:spLocks noGrp="1"/>
          </p:cNvSpPr>
          <p:nvPr>
            <p:ph type="title"/>
          </p:nvPr>
        </p:nvSpPr>
        <p:spPr/>
        <p:txBody>
          <a:bodyPr/>
          <a:lstStyle/>
          <a:p>
            <a:r>
              <a:rPr lang="en-US" dirty="0"/>
              <a:t>Logical Relationships versus Physical Relationships</a:t>
            </a:r>
          </a:p>
        </p:txBody>
      </p:sp>
      <p:sp>
        <p:nvSpPr>
          <p:cNvPr id="3" name="Content Placeholder 2">
            <a:extLst>
              <a:ext uri="{FF2B5EF4-FFF2-40B4-BE49-F238E27FC236}">
                <a16:creationId xmlns:a16="http://schemas.microsoft.com/office/drawing/2014/main" id="{6D6CE795-D6A7-4E55-AEF5-30B1F3DA71E7}"/>
              </a:ext>
            </a:extLst>
          </p:cNvPr>
          <p:cNvSpPr>
            <a:spLocks noGrp="1"/>
          </p:cNvSpPr>
          <p:nvPr>
            <p:ph idx="1"/>
          </p:nvPr>
        </p:nvSpPr>
        <p:spPr/>
        <p:txBody>
          <a:bodyPr/>
          <a:lstStyle/>
          <a:p>
            <a:r>
              <a:rPr lang="en-US" dirty="0"/>
              <a:t>Sometimes the relationships that need to be communicated are more important than the physical (or understood) relative positions. </a:t>
            </a:r>
          </a:p>
          <a:p>
            <a:r>
              <a:rPr lang="en-US" dirty="0"/>
              <a:t>When selecting your layout, consider which of these is the more important consideration.</a:t>
            </a:r>
          </a:p>
        </p:txBody>
      </p:sp>
      <p:sp>
        <p:nvSpPr>
          <p:cNvPr id="6" name="Slide Number Placeholder 5">
            <a:extLst>
              <a:ext uri="{FF2B5EF4-FFF2-40B4-BE49-F238E27FC236}">
                <a16:creationId xmlns:a16="http://schemas.microsoft.com/office/drawing/2014/main" id="{B82A4711-0F89-4539-9A8F-62E26DA3FCDD}"/>
              </a:ext>
            </a:extLst>
          </p:cNvPr>
          <p:cNvSpPr>
            <a:spLocks noGrp="1"/>
          </p:cNvSpPr>
          <p:nvPr>
            <p:ph type="sldNum" sz="quarter" idx="12"/>
          </p:nvPr>
        </p:nvSpPr>
        <p:spPr/>
        <p:txBody>
          <a:bodyPr/>
          <a:lstStyle/>
          <a:p>
            <a:fld id="{23305676-A525-44F0-943E-FE252ECA109C}" type="slidenum">
              <a:rPr lang="en-US" smtClean="0"/>
              <a:t>130</a:t>
            </a:fld>
            <a:endParaRPr lang="en-US"/>
          </a:p>
        </p:txBody>
      </p:sp>
    </p:spTree>
    <p:extLst>
      <p:ext uri="{BB962C8B-B14F-4D97-AF65-F5344CB8AC3E}">
        <p14:creationId xmlns:p14="http://schemas.microsoft.com/office/powerpoint/2010/main" val="26027211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E98-20A9-4D99-A9D4-864D35A30853}"/>
              </a:ext>
            </a:extLst>
          </p:cNvPr>
          <p:cNvSpPr>
            <a:spLocks noGrp="1"/>
          </p:cNvSpPr>
          <p:nvPr>
            <p:ph type="title"/>
          </p:nvPr>
        </p:nvSpPr>
        <p:spPr>
          <a:xfrm>
            <a:off x="838200" y="219353"/>
            <a:ext cx="10515600" cy="1325563"/>
          </a:xfrm>
        </p:spPr>
        <p:txBody>
          <a:bodyPr/>
          <a:lstStyle/>
          <a:p>
            <a:r>
              <a:rPr lang="en-US" dirty="0"/>
              <a:t>Patterns and Grouped Objects</a:t>
            </a:r>
          </a:p>
        </p:txBody>
      </p:sp>
      <p:sp>
        <p:nvSpPr>
          <p:cNvPr id="3" name="Content Placeholder 2">
            <a:extLst>
              <a:ext uri="{FF2B5EF4-FFF2-40B4-BE49-F238E27FC236}">
                <a16:creationId xmlns:a16="http://schemas.microsoft.com/office/drawing/2014/main" id="{68FACE2D-B5B0-4616-B62E-A930B20B1D7A}"/>
              </a:ext>
            </a:extLst>
          </p:cNvPr>
          <p:cNvSpPr>
            <a:spLocks noGrp="1"/>
          </p:cNvSpPr>
          <p:nvPr>
            <p:ph idx="1"/>
          </p:nvPr>
        </p:nvSpPr>
        <p:spPr>
          <a:xfrm>
            <a:off x="838200" y="1388306"/>
            <a:ext cx="10515600" cy="4351338"/>
          </a:xfrm>
        </p:spPr>
        <p:txBody>
          <a:bodyPr/>
          <a:lstStyle/>
          <a:p>
            <a:r>
              <a:rPr lang="en-US" dirty="0"/>
              <a:t>One of the cool things our brains are really good at is automatically collecting and grouping disparate elements into a cohesive set</a:t>
            </a:r>
          </a:p>
        </p:txBody>
      </p:sp>
      <p:pic>
        <p:nvPicPr>
          <p:cNvPr id="5" name="Picture 4">
            <a:extLst>
              <a:ext uri="{FF2B5EF4-FFF2-40B4-BE49-F238E27FC236}">
                <a16:creationId xmlns:a16="http://schemas.microsoft.com/office/drawing/2014/main" id="{256BF540-D025-4307-8F54-DC2F24A9162C}"/>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354430" y="2534991"/>
            <a:ext cx="2724530" cy="1629002"/>
          </a:xfrm>
          <a:prstGeom prst="rect">
            <a:avLst/>
          </a:prstGeom>
        </p:spPr>
      </p:pic>
      <p:pic>
        <p:nvPicPr>
          <p:cNvPr id="7" name="Picture 6">
            <a:extLst>
              <a:ext uri="{FF2B5EF4-FFF2-40B4-BE49-F238E27FC236}">
                <a16:creationId xmlns:a16="http://schemas.microsoft.com/office/drawing/2014/main" id="{60357743-425A-4FCC-97C1-4E6BA28D3513}"/>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4337820" y="2439218"/>
            <a:ext cx="2800741" cy="3172268"/>
          </a:xfrm>
          <a:prstGeom prst="rect">
            <a:avLst/>
          </a:prstGeom>
        </p:spPr>
      </p:pic>
      <p:pic>
        <p:nvPicPr>
          <p:cNvPr id="9" name="Picture 8">
            <a:extLst>
              <a:ext uri="{FF2B5EF4-FFF2-40B4-BE49-F238E27FC236}">
                <a16:creationId xmlns:a16="http://schemas.microsoft.com/office/drawing/2014/main" id="{3D86E7E8-9920-4B8E-B1EE-C5707B55AD1C}"/>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7827914" y="2624746"/>
            <a:ext cx="2810267" cy="1876687"/>
          </a:xfrm>
          <a:prstGeom prst="rect">
            <a:avLst/>
          </a:prstGeom>
        </p:spPr>
      </p:pic>
      <p:pic>
        <p:nvPicPr>
          <p:cNvPr id="11" name="Picture 10">
            <a:extLst>
              <a:ext uri="{FF2B5EF4-FFF2-40B4-BE49-F238E27FC236}">
                <a16:creationId xmlns:a16="http://schemas.microsoft.com/office/drawing/2014/main" id="{3DB2EC49-84B2-4260-A109-088D56F814EA}"/>
              </a:ext>
            </a:extLst>
          </p:cNvPr>
          <p:cNvPicPr>
            <a:picLocks noChangeAspect="1"/>
          </p:cNvPicPr>
          <p:nvPr/>
        </p:nvPicPr>
        <p:blipFill>
          <a:blip r:embed="rId8">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7799335" y="4829876"/>
            <a:ext cx="2838846" cy="1810003"/>
          </a:xfrm>
          <a:prstGeom prst="rect">
            <a:avLst/>
          </a:prstGeom>
        </p:spPr>
      </p:pic>
      <p:pic>
        <p:nvPicPr>
          <p:cNvPr id="13" name="Picture 12">
            <a:extLst>
              <a:ext uri="{FF2B5EF4-FFF2-40B4-BE49-F238E27FC236}">
                <a16:creationId xmlns:a16="http://schemas.microsoft.com/office/drawing/2014/main" id="{214623E9-9D31-4D75-8F74-A657426968D8}"/>
              </a:ext>
            </a:extLst>
          </p:cNvPr>
          <p:cNvPicPr>
            <a:picLocks noChangeAspect="1"/>
          </p:cNvPicPr>
          <p:nvPr/>
        </p:nvPicPr>
        <p:blipFill>
          <a:blip r:embed="rId10">
            <a:extLst>
              <a:ext uri="{BEBA8EAE-BF5A-486C-A8C5-ECC9F3942E4B}">
                <a14:imgProps xmlns:a14="http://schemas.microsoft.com/office/drawing/2010/main">
                  <a14:imgLayer r:embed="rId11">
                    <a14:imgEffect>
                      <a14:artisticPhotocopy/>
                    </a14:imgEffect>
                  </a14:imgLayer>
                </a14:imgProps>
              </a:ext>
            </a:extLst>
          </a:blip>
          <a:stretch>
            <a:fillRect/>
          </a:stretch>
        </p:blipFill>
        <p:spPr>
          <a:xfrm>
            <a:off x="1592546" y="4262897"/>
            <a:ext cx="2315279" cy="2370593"/>
          </a:xfrm>
          <a:prstGeom prst="rect">
            <a:avLst/>
          </a:prstGeom>
        </p:spPr>
      </p:pic>
      <p:sp>
        <p:nvSpPr>
          <p:cNvPr id="16" name="Slide Number Placeholder 15">
            <a:extLst>
              <a:ext uri="{FF2B5EF4-FFF2-40B4-BE49-F238E27FC236}">
                <a16:creationId xmlns:a16="http://schemas.microsoft.com/office/drawing/2014/main" id="{5CCFF3EC-F45E-4BEC-BDC0-354445DA8502}"/>
              </a:ext>
            </a:extLst>
          </p:cNvPr>
          <p:cNvSpPr>
            <a:spLocks noGrp="1"/>
          </p:cNvSpPr>
          <p:nvPr>
            <p:ph type="sldNum" sz="quarter" idx="12"/>
          </p:nvPr>
        </p:nvSpPr>
        <p:spPr/>
        <p:txBody>
          <a:bodyPr/>
          <a:lstStyle/>
          <a:p>
            <a:fld id="{23305676-A525-44F0-943E-FE252ECA109C}" type="slidenum">
              <a:rPr lang="en-US" smtClean="0"/>
              <a:t>131</a:t>
            </a:fld>
            <a:endParaRPr lang="en-US"/>
          </a:p>
        </p:txBody>
      </p:sp>
    </p:spTree>
    <p:extLst>
      <p:ext uri="{BB962C8B-B14F-4D97-AF65-F5344CB8AC3E}">
        <p14:creationId xmlns:p14="http://schemas.microsoft.com/office/powerpoint/2010/main" val="8158391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D92D-4D23-464C-A5C7-72979024AC69}"/>
              </a:ext>
            </a:extLst>
          </p:cNvPr>
          <p:cNvSpPr>
            <a:spLocks noGrp="1"/>
          </p:cNvSpPr>
          <p:nvPr>
            <p:ph type="title"/>
          </p:nvPr>
        </p:nvSpPr>
        <p:spPr/>
        <p:txBody>
          <a:bodyPr/>
          <a:lstStyle/>
          <a:p>
            <a:r>
              <a:rPr lang="en-US" dirty="0"/>
              <a:t>Patterns of Organization (and More!)</a:t>
            </a:r>
          </a:p>
        </p:txBody>
      </p:sp>
      <p:sp>
        <p:nvSpPr>
          <p:cNvPr id="3" name="Content Placeholder 2">
            <a:extLst>
              <a:ext uri="{FF2B5EF4-FFF2-40B4-BE49-F238E27FC236}">
                <a16:creationId xmlns:a16="http://schemas.microsoft.com/office/drawing/2014/main" id="{4EFC3D94-7510-4974-B53B-C287ECF15181}"/>
              </a:ext>
            </a:extLst>
          </p:cNvPr>
          <p:cNvSpPr>
            <a:spLocks noGrp="1"/>
          </p:cNvSpPr>
          <p:nvPr>
            <p:ph idx="1"/>
          </p:nvPr>
        </p:nvSpPr>
        <p:spPr/>
        <p:txBody>
          <a:bodyPr/>
          <a:lstStyle/>
          <a:p>
            <a:pPr marL="0" indent="0">
              <a:buNone/>
            </a:pPr>
            <a:r>
              <a:rPr lang="en-US" dirty="0"/>
              <a:t>In </a:t>
            </a:r>
            <a:r>
              <a:rPr lang="en-US" i="1" dirty="0"/>
              <a:t>Information Anxiety </a:t>
            </a:r>
            <a:r>
              <a:rPr lang="en-US" dirty="0"/>
              <a:t>(Doubleday), Richard Saul </a:t>
            </a:r>
            <a:r>
              <a:rPr lang="en-US" dirty="0" err="1"/>
              <a:t>Wurman</a:t>
            </a:r>
            <a:r>
              <a:rPr lang="en-US" dirty="0"/>
              <a:t> proposed that there are just five ways to organize information, and suggested the mnemonic acronym LATCH:</a:t>
            </a:r>
          </a:p>
          <a:p>
            <a:pPr marL="0" indent="0">
              <a:buNone/>
            </a:pPr>
            <a:r>
              <a:rPr lang="en-US" dirty="0"/>
              <a:t>• Location</a:t>
            </a:r>
          </a:p>
          <a:p>
            <a:pPr marL="0" indent="0">
              <a:buNone/>
            </a:pPr>
            <a:r>
              <a:rPr lang="en-US" dirty="0"/>
              <a:t>• Alphabetical</a:t>
            </a:r>
          </a:p>
          <a:p>
            <a:pPr marL="0" indent="0">
              <a:buNone/>
            </a:pPr>
            <a:r>
              <a:rPr lang="en-US" dirty="0"/>
              <a:t>• Time</a:t>
            </a:r>
          </a:p>
          <a:p>
            <a:pPr marL="0" indent="0">
              <a:buNone/>
            </a:pPr>
            <a:r>
              <a:rPr lang="en-US" dirty="0"/>
              <a:t>• Categorical</a:t>
            </a:r>
          </a:p>
          <a:p>
            <a:pPr marL="0" indent="0">
              <a:buNone/>
            </a:pPr>
            <a:r>
              <a:rPr lang="en-US" dirty="0"/>
              <a:t>• Hierarchical</a:t>
            </a:r>
          </a:p>
          <a:p>
            <a:endParaRPr lang="en-US" dirty="0"/>
          </a:p>
        </p:txBody>
      </p:sp>
      <p:sp>
        <p:nvSpPr>
          <p:cNvPr id="6" name="Slide Number Placeholder 5">
            <a:extLst>
              <a:ext uri="{FF2B5EF4-FFF2-40B4-BE49-F238E27FC236}">
                <a16:creationId xmlns:a16="http://schemas.microsoft.com/office/drawing/2014/main" id="{C00F6443-3225-4898-A78C-97BAE8BB4C4B}"/>
              </a:ext>
            </a:extLst>
          </p:cNvPr>
          <p:cNvSpPr>
            <a:spLocks noGrp="1"/>
          </p:cNvSpPr>
          <p:nvPr>
            <p:ph type="sldNum" sz="quarter" idx="12"/>
          </p:nvPr>
        </p:nvSpPr>
        <p:spPr/>
        <p:txBody>
          <a:bodyPr/>
          <a:lstStyle/>
          <a:p>
            <a:fld id="{23305676-A525-44F0-943E-FE252ECA109C}" type="slidenum">
              <a:rPr lang="en-US" smtClean="0"/>
              <a:t>132</a:t>
            </a:fld>
            <a:endParaRPr lang="en-US"/>
          </a:p>
        </p:txBody>
      </p:sp>
    </p:spTree>
    <p:extLst>
      <p:ext uri="{BB962C8B-B14F-4D97-AF65-F5344CB8AC3E}">
        <p14:creationId xmlns:p14="http://schemas.microsoft.com/office/powerpoint/2010/main" val="25948706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08C7-FFD1-49C5-978A-FEC485CCD6B2}"/>
              </a:ext>
            </a:extLst>
          </p:cNvPr>
          <p:cNvSpPr>
            <a:spLocks noGrp="1"/>
          </p:cNvSpPr>
          <p:nvPr>
            <p:ph type="title"/>
          </p:nvPr>
        </p:nvSpPr>
        <p:spPr/>
        <p:txBody>
          <a:bodyPr>
            <a:normAutofit/>
          </a:bodyPr>
          <a:lstStyle/>
          <a:p>
            <a:r>
              <a:rPr lang="en-US" sz="4000" dirty="0"/>
              <a:t>Following sorts of relationships as possible axes or positional organizational schemes</a:t>
            </a:r>
          </a:p>
        </p:txBody>
      </p:sp>
      <p:sp>
        <p:nvSpPr>
          <p:cNvPr id="3" name="Content Placeholder 2">
            <a:extLst>
              <a:ext uri="{FF2B5EF4-FFF2-40B4-BE49-F238E27FC236}">
                <a16:creationId xmlns:a16="http://schemas.microsoft.com/office/drawing/2014/main" id="{3B727007-FB10-49B4-9523-524750FBBB54}"/>
              </a:ext>
            </a:extLst>
          </p:cNvPr>
          <p:cNvSpPr>
            <a:spLocks noGrp="1"/>
          </p:cNvSpPr>
          <p:nvPr>
            <p:ph idx="1"/>
          </p:nvPr>
        </p:nvSpPr>
        <p:spPr/>
        <p:txBody>
          <a:bodyPr/>
          <a:lstStyle/>
          <a:p>
            <a:r>
              <a:rPr lang="en-US" dirty="0"/>
              <a:t>Importance</a:t>
            </a:r>
          </a:p>
          <a:p>
            <a:r>
              <a:rPr lang="en-US" dirty="0"/>
              <a:t>Causality</a:t>
            </a:r>
          </a:p>
          <a:p>
            <a:r>
              <a:rPr lang="en-US" dirty="0"/>
              <a:t>Dependence</a:t>
            </a:r>
          </a:p>
          <a:p>
            <a:r>
              <a:rPr lang="en-US" dirty="0"/>
              <a:t>Categorical</a:t>
            </a:r>
          </a:p>
          <a:p>
            <a:endParaRPr lang="en-US" dirty="0"/>
          </a:p>
          <a:p>
            <a:pPr marL="0" indent="0">
              <a:buNone/>
            </a:pPr>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302D6588-6A90-4EE3-AE1E-57CAB415A96D}"/>
              </a:ext>
            </a:extLst>
          </p:cNvPr>
          <p:cNvSpPr>
            <a:spLocks noGrp="1"/>
          </p:cNvSpPr>
          <p:nvPr>
            <p:ph type="sldNum" sz="quarter" idx="12"/>
          </p:nvPr>
        </p:nvSpPr>
        <p:spPr/>
        <p:txBody>
          <a:bodyPr/>
          <a:lstStyle/>
          <a:p>
            <a:fld id="{23305676-A525-44F0-943E-FE252ECA109C}" type="slidenum">
              <a:rPr lang="en-US" smtClean="0"/>
              <a:t>133</a:t>
            </a:fld>
            <a:endParaRPr lang="en-US"/>
          </a:p>
        </p:txBody>
      </p:sp>
    </p:spTree>
    <p:extLst>
      <p:ext uri="{BB962C8B-B14F-4D97-AF65-F5344CB8AC3E}">
        <p14:creationId xmlns:p14="http://schemas.microsoft.com/office/powerpoint/2010/main" val="35949900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D49D-1DE0-4B21-9BB4-A79D1BB6D413}"/>
              </a:ext>
            </a:extLst>
          </p:cNvPr>
          <p:cNvSpPr>
            <a:spLocks noGrp="1"/>
          </p:cNvSpPr>
          <p:nvPr>
            <p:ph type="title"/>
          </p:nvPr>
        </p:nvSpPr>
        <p:spPr/>
        <p:txBody>
          <a:bodyPr/>
          <a:lstStyle/>
          <a:p>
            <a:r>
              <a:rPr lang="en-US" dirty="0"/>
              <a:t>Importance</a:t>
            </a:r>
          </a:p>
        </p:txBody>
      </p:sp>
      <p:sp>
        <p:nvSpPr>
          <p:cNvPr id="3" name="Content Placeholder 2">
            <a:extLst>
              <a:ext uri="{FF2B5EF4-FFF2-40B4-BE49-F238E27FC236}">
                <a16:creationId xmlns:a16="http://schemas.microsoft.com/office/drawing/2014/main" id="{6D80FAE7-DAB0-400F-98BB-EDD257C2360A}"/>
              </a:ext>
            </a:extLst>
          </p:cNvPr>
          <p:cNvSpPr>
            <a:spLocks noGrp="1"/>
          </p:cNvSpPr>
          <p:nvPr>
            <p:ph idx="1"/>
          </p:nvPr>
        </p:nvSpPr>
        <p:spPr/>
        <p:txBody>
          <a:bodyPr/>
          <a:lstStyle/>
          <a:p>
            <a:r>
              <a:rPr lang="en-US" dirty="0"/>
              <a:t>A hierarchy variant where the most relevant information or the most important entities are at one end (usually the top or left) and the least important are at the opposite end</a:t>
            </a:r>
          </a:p>
          <a:p>
            <a:r>
              <a:rPr lang="en-US" dirty="0"/>
              <a:t>This works for everything from organizational charts to sales figures.</a:t>
            </a:r>
          </a:p>
          <a:p>
            <a:r>
              <a:rPr lang="en-US" dirty="0"/>
              <a:t>Apply your own priority and the direction you want the reader to consume the information.</a:t>
            </a:r>
          </a:p>
          <a:p>
            <a:endParaRPr lang="en-US" dirty="0"/>
          </a:p>
        </p:txBody>
      </p:sp>
      <p:sp>
        <p:nvSpPr>
          <p:cNvPr id="6" name="Slide Number Placeholder 5">
            <a:extLst>
              <a:ext uri="{FF2B5EF4-FFF2-40B4-BE49-F238E27FC236}">
                <a16:creationId xmlns:a16="http://schemas.microsoft.com/office/drawing/2014/main" id="{3F9BA711-AEFB-4463-9FD8-7521D3FE1B8C}"/>
              </a:ext>
            </a:extLst>
          </p:cNvPr>
          <p:cNvSpPr>
            <a:spLocks noGrp="1"/>
          </p:cNvSpPr>
          <p:nvPr>
            <p:ph type="sldNum" sz="quarter" idx="12"/>
          </p:nvPr>
        </p:nvSpPr>
        <p:spPr/>
        <p:txBody>
          <a:bodyPr/>
          <a:lstStyle/>
          <a:p>
            <a:fld id="{23305676-A525-44F0-943E-FE252ECA109C}" type="slidenum">
              <a:rPr lang="en-US" smtClean="0"/>
              <a:t>134</a:t>
            </a:fld>
            <a:endParaRPr lang="en-US"/>
          </a:p>
        </p:txBody>
      </p:sp>
    </p:spTree>
    <p:extLst>
      <p:ext uri="{BB962C8B-B14F-4D97-AF65-F5344CB8AC3E}">
        <p14:creationId xmlns:p14="http://schemas.microsoft.com/office/powerpoint/2010/main" val="40172703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58E3-8685-4D2D-98C7-727B4E354F56}"/>
              </a:ext>
            </a:extLst>
          </p:cNvPr>
          <p:cNvSpPr>
            <a:spLocks noGrp="1"/>
          </p:cNvSpPr>
          <p:nvPr>
            <p:ph type="title"/>
          </p:nvPr>
        </p:nvSpPr>
        <p:spPr/>
        <p:txBody>
          <a:bodyPr/>
          <a:lstStyle/>
          <a:p>
            <a:r>
              <a:rPr lang="en-US" dirty="0"/>
              <a:t>Causality</a:t>
            </a:r>
          </a:p>
        </p:txBody>
      </p:sp>
      <p:sp>
        <p:nvSpPr>
          <p:cNvPr id="3" name="Content Placeholder 2">
            <a:extLst>
              <a:ext uri="{FF2B5EF4-FFF2-40B4-BE49-F238E27FC236}">
                <a16:creationId xmlns:a16="http://schemas.microsoft.com/office/drawing/2014/main" id="{740969B2-1966-43A6-A379-EE4B97158D9C}"/>
              </a:ext>
            </a:extLst>
          </p:cNvPr>
          <p:cNvSpPr>
            <a:spLocks noGrp="1"/>
          </p:cNvSpPr>
          <p:nvPr>
            <p:ph idx="1"/>
          </p:nvPr>
        </p:nvSpPr>
        <p:spPr/>
        <p:txBody>
          <a:bodyPr/>
          <a:lstStyle/>
          <a:p>
            <a:r>
              <a:rPr lang="en-US" dirty="0"/>
              <a:t>Cause and effect, whether linear or cyclical, is a powerful organizational structure</a:t>
            </a:r>
          </a:p>
          <a:p>
            <a:r>
              <a:rPr lang="en-US" dirty="0"/>
              <a:t>If the organization is cyclical, consider a round structure, probably moving clockwise</a:t>
            </a:r>
          </a:p>
          <a:p>
            <a:pPr marL="0" indent="0">
              <a:buNone/>
            </a:pPr>
            <a:endParaRPr lang="en-US" dirty="0"/>
          </a:p>
        </p:txBody>
      </p:sp>
      <p:sp>
        <p:nvSpPr>
          <p:cNvPr id="6" name="Slide Number Placeholder 5">
            <a:extLst>
              <a:ext uri="{FF2B5EF4-FFF2-40B4-BE49-F238E27FC236}">
                <a16:creationId xmlns:a16="http://schemas.microsoft.com/office/drawing/2014/main" id="{7C2332BA-57D6-4863-B599-25903240B264}"/>
              </a:ext>
            </a:extLst>
          </p:cNvPr>
          <p:cNvSpPr>
            <a:spLocks noGrp="1"/>
          </p:cNvSpPr>
          <p:nvPr>
            <p:ph type="sldNum" sz="quarter" idx="12"/>
          </p:nvPr>
        </p:nvSpPr>
        <p:spPr/>
        <p:txBody>
          <a:bodyPr/>
          <a:lstStyle/>
          <a:p>
            <a:fld id="{23305676-A525-44F0-943E-FE252ECA109C}" type="slidenum">
              <a:rPr lang="en-US" smtClean="0"/>
              <a:t>135</a:t>
            </a:fld>
            <a:endParaRPr lang="en-US"/>
          </a:p>
        </p:txBody>
      </p:sp>
    </p:spTree>
    <p:extLst>
      <p:ext uri="{BB962C8B-B14F-4D97-AF65-F5344CB8AC3E}">
        <p14:creationId xmlns:p14="http://schemas.microsoft.com/office/powerpoint/2010/main" val="40144106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97CB8-BE92-4670-B8C5-EEFD86FAB8B6}"/>
              </a:ext>
            </a:extLst>
          </p:cNvPr>
          <p:cNvSpPr>
            <a:spLocks noGrp="1"/>
          </p:cNvSpPr>
          <p:nvPr>
            <p:ph type="title"/>
          </p:nvPr>
        </p:nvSpPr>
        <p:spPr/>
        <p:txBody>
          <a:bodyPr/>
          <a:lstStyle/>
          <a:p>
            <a:r>
              <a:rPr lang="en-US" dirty="0"/>
              <a:t>Dependence</a:t>
            </a:r>
          </a:p>
        </p:txBody>
      </p:sp>
      <p:sp>
        <p:nvSpPr>
          <p:cNvPr id="3" name="Content Placeholder 2">
            <a:extLst>
              <a:ext uri="{FF2B5EF4-FFF2-40B4-BE49-F238E27FC236}">
                <a16:creationId xmlns:a16="http://schemas.microsoft.com/office/drawing/2014/main" id="{3D2FA421-22C2-4873-957C-DB03F192E843}"/>
              </a:ext>
            </a:extLst>
          </p:cNvPr>
          <p:cNvSpPr>
            <a:spLocks noGrp="1"/>
          </p:cNvSpPr>
          <p:nvPr>
            <p:ph idx="1"/>
          </p:nvPr>
        </p:nvSpPr>
        <p:spPr/>
        <p:txBody>
          <a:bodyPr/>
          <a:lstStyle/>
          <a:p>
            <a:r>
              <a:rPr lang="en-US" dirty="0"/>
              <a:t>This is a great organizational scheme in which entities can be ranked as relatively more dependent and independent</a:t>
            </a:r>
          </a:p>
          <a:p>
            <a:r>
              <a:rPr lang="en-US" dirty="0"/>
              <a:t>Consider this for hierarchically related entities, such as object classes, libraries, etc.</a:t>
            </a:r>
          </a:p>
        </p:txBody>
      </p:sp>
      <p:sp>
        <p:nvSpPr>
          <p:cNvPr id="6" name="Slide Number Placeholder 5">
            <a:extLst>
              <a:ext uri="{FF2B5EF4-FFF2-40B4-BE49-F238E27FC236}">
                <a16:creationId xmlns:a16="http://schemas.microsoft.com/office/drawing/2014/main" id="{FF49DF15-29BF-4461-91D9-B0C460E89F7E}"/>
              </a:ext>
            </a:extLst>
          </p:cNvPr>
          <p:cNvSpPr>
            <a:spLocks noGrp="1"/>
          </p:cNvSpPr>
          <p:nvPr>
            <p:ph type="sldNum" sz="quarter" idx="12"/>
          </p:nvPr>
        </p:nvSpPr>
        <p:spPr/>
        <p:txBody>
          <a:bodyPr/>
          <a:lstStyle/>
          <a:p>
            <a:fld id="{23305676-A525-44F0-943E-FE252ECA109C}" type="slidenum">
              <a:rPr lang="en-US" smtClean="0"/>
              <a:t>136</a:t>
            </a:fld>
            <a:endParaRPr lang="en-US"/>
          </a:p>
        </p:txBody>
      </p:sp>
    </p:spTree>
    <p:extLst>
      <p:ext uri="{BB962C8B-B14F-4D97-AF65-F5344CB8AC3E}">
        <p14:creationId xmlns:p14="http://schemas.microsoft.com/office/powerpoint/2010/main" val="4781753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3F42-BEB3-4F5F-A28B-12EB57F6ABE7}"/>
              </a:ext>
            </a:extLst>
          </p:cNvPr>
          <p:cNvSpPr>
            <a:spLocks noGrp="1"/>
          </p:cNvSpPr>
          <p:nvPr>
            <p:ph type="title"/>
          </p:nvPr>
        </p:nvSpPr>
        <p:spPr/>
        <p:txBody>
          <a:bodyPr/>
          <a:lstStyle/>
          <a:p>
            <a:r>
              <a:rPr lang="en-US" dirty="0"/>
              <a:t>Categorical</a:t>
            </a:r>
          </a:p>
        </p:txBody>
      </p:sp>
      <p:sp>
        <p:nvSpPr>
          <p:cNvPr id="3" name="Content Placeholder 2">
            <a:extLst>
              <a:ext uri="{FF2B5EF4-FFF2-40B4-BE49-F238E27FC236}">
                <a16:creationId xmlns:a16="http://schemas.microsoft.com/office/drawing/2014/main" id="{6C9EAA4E-E718-4413-8564-517CFBB2151B}"/>
              </a:ext>
            </a:extLst>
          </p:cNvPr>
          <p:cNvSpPr>
            <a:spLocks noGrp="1"/>
          </p:cNvSpPr>
          <p:nvPr>
            <p:ph idx="1"/>
          </p:nvPr>
        </p:nvSpPr>
        <p:spPr/>
        <p:txBody>
          <a:bodyPr/>
          <a:lstStyle/>
          <a:p>
            <a:r>
              <a:rPr lang="en-US" dirty="0"/>
              <a:t>Not hierarchical, but absolutely useful</a:t>
            </a:r>
          </a:p>
          <a:p>
            <a:r>
              <a:rPr lang="en-US" dirty="0"/>
              <a:t>Consider clumping or grouping otherwise unordered data into categories</a:t>
            </a:r>
          </a:p>
          <a:p>
            <a:r>
              <a:rPr lang="en-US" dirty="0"/>
              <a:t>If nothing else, it’ll help your reader make sense of the volume of data you’re presenting</a:t>
            </a:r>
          </a:p>
        </p:txBody>
      </p:sp>
      <p:sp>
        <p:nvSpPr>
          <p:cNvPr id="6" name="Slide Number Placeholder 5">
            <a:extLst>
              <a:ext uri="{FF2B5EF4-FFF2-40B4-BE49-F238E27FC236}">
                <a16:creationId xmlns:a16="http://schemas.microsoft.com/office/drawing/2014/main" id="{6B0B6374-8639-4427-B901-D51181733468}"/>
              </a:ext>
            </a:extLst>
          </p:cNvPr>
          <p:cNvSpPr>
            <a:spLocks noGrp="1"/>
          </p:cNvSpPr>
          <p:nvPr>
            <p:ph type="sldNum" sz="quarter" idx="12"/>
          </p:nvPr>
        </p:nvSpPr>
        <p:spPr/>
        <p:txBody>
          <a:bodyPr/>
          <a:lstStyle/>
          <a:p>
            <a:fld id="{23305676-A525-44F0-943E-FE252ECA109C}" type="slidenum">
              <a:rPr lang="en-US" smtClean="0"/>
              <a:t>137</a:t>
            </a:fld>
            <a:endParaRPr lang="en-US"/>
          </a:p>
        </p:txBody>
      </p:sp>
    </p:spTree>
    <p:extLst>
      <p:ext uri="{BB962C8B-B14F-4D97-AF65-F5344CB8AC3E}">
        <p14:creationId xmlns:p14="http://schemas.microsoft.com/office/powerpoint/2010/main" val="32516855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15CC-AFF3-4656-87C4-0400F2D532FC}"/>
              </a:ext>
            </a:extLst>
          </p:cNvPr>
          <p:cNvSpPr>
            <a:spLocks noGrp="1"/>
          </p:cNvSpPr>
          <p:nvPr>
            <p:ph type="title"/>
          </p:nvPr>
        </p:nvSpPr>
        <p:spPr/>
        <p:txBody>
          <a:bodyPr/>
          <a:lstStyle/>
          <a:p>
            <a:r>
              <a:rPr lang="en-US" dirty="0"/>
              <a:t>Specific Graphs, Layouts, and Axis Styles</a:t>
            </a:r>
          </a:p>
        </p:txBody>
      </p:sp>
      <p:sp>
        <p:nvSpPr>
          <p:cNvPr id="3" name="Content Placeholder 2">
            <a:extLst>
              <a:ext uri="{FF2B5EF4-FFF2-40B4-BE49-F238E27FC236}">
                <a16:creationId xmlns:a16="http://schemas.microsoft.com/office/drawing/2014/main" id="{EC623FE5-FBC0-4782-B59D-8AED0FD4BCA1}"/>
              </a:ext>
            </a:extLst>
          </p:cNvPr>
          <p:cNvSpPr>
            <a:spLocks noGrp="1"/>
          </p:cNvSpPr>
          <p:nvPr>
            <p:ph idx="1"/>
          </p:nvPr>
        </p:nvSpPr>
        <p:spPr>
          <a:xfrm>
            <a:off x="838200" y="1653349"/>
            <a:ext cx="10515600" cy="4351338"/>
          </a:xfrm>
        </p:spPr>
        <p:txBody>
          <a:bodyPr>
            <a:normAutofit fontScale="92500" lnSpcReduction="20000"/>
          </a:bodyPr>
          <a:lstStyle/>
          <a:p>
            <a:pPr marL="0" indent="0">
              <a:buNone/>
            </a:pPr>
            <a:r>
              <a:rPr lang="en-US" dirty="0"/>
              <a:t>List of some common visualization layouts and formats</a:t>
            </a:r>
          </a:p>
          <a:p>
            <a:pPr marL="0" indent="0">
              <a:buNone/>
            </a:pPr>
            <a:endParaRPr lang="en-US" dirty="0"/>
          </a:p>
          <a:p>
            <a:r>
              <a:rPr lang="en-US" dirty="0"/>
              <a:t>Quantitative and comparative formats</a:t>
            </a:r>
          </a:p>
          <a:p>
            <a:pPr lvl="1"/>
            <a:r>
              <a:rPr lang="en-US" dirty="0"/>
              <a:t>Bar graphs-Line graphs-Pie graphs-Histograms-Time series-Scatter plots</a:t>
            </a:r>
          </a:p>
          <a:p>
            <a:pPr lvl="1"/>
            <a:r>
              <a:rPr lang="en-US" dirty="0"/>
              <a:t>Tables-Periodic tables- Treemaps-Heat maps-Small multiples</a:t>
            </a:r>
          </a:p>
          <a:p>
            <a:pPr lvl="1"/>
            <a:r>
              <a:rPr lang="en-US" dirty="0"/>
              <a:t>Marimekko (also known as matrix or mosaic) graphs</a:t>
            </a:r>
          </a:p>
          <a:p>
            <a:r>
              <a:rPr lang="en-US" dirty="0"/>
              <a:t>Relational formats</a:t>
            </a:r>
          </a:p>
          <a:p>
            <a:pPr lvl="1"/>
            <a:r>
              <a:rPr lang="en-US" dirty="0"/>
              <a:t>Data flow diagrams, Entity Relationship Diagrams, etc.</a:t>
            </a:r>
          </a:p>
          <a:p>
            <a:pPr lvl="1"/>
            <a:r>
              <a:rPr lang="en-US" dirty="0"/>
              <a:t>Decision maps and flow charts</a:t>
            </a:r>
          </a:p>
          <a:p>
            <a:pPr lvl="1"/>
            <a:r>
              <a:rPr lang="en-US" dirty="0"/>
              <a:t>Social network graphs</a:t>
            </a:r>
          </a:p>
          <a:p>
            <a:r>
              <a:rPr lang="en-US" dirty="0"/>
              <a:t>Spatial formats</a:t>
            </a:r>
          </a:p>
          <a:p>
            <a:pPr lvl="1"/>
            <a:r>
              <a:rPr lang="en-US" dirty="0"/>
              <a:t>Geographic map and Non-geographic map</a:t>
            </a:r>
          </a:p>
          <a:p>
            <a:endParaRPr lang="en-US" dirty="0"/>
          </a:p>
        </p:txBody>
      </p:sp>
      <p:sp>
        <p:nvSpPr>
          <p:cNvPr id="6" name="Slide Number Placeholder 5">
            <a:extLst>
              <a:ext uri="{FF2B5EF4-FFF2-40B4-BE49-F238E27FC236}">
                <a16:creationId xmlns:a16="http://schemas.microsoft.com/office/drawing/2014/main" id="{213D8ACB-3155-45EB-AF7E-EBE41A70AD38}"/>
              </a:ext>
            </a:extLst>
          </p:cNvPr>
          <p:cNvSpPr>
            <a:spLocks noGrp="1"/>
          </p:cNvSpPr>
          <p:nvPr>
            <p:ph type="sldNum" sz="quarter" idx="12"/>
          </p:nvPr>
        </p:nvSpPr>
        <p:spPr/>
        <p:txBody>
          <a:bodyPr/>
          <a:lstStyle/>
          <a:p>
            <a:fld id="{23305676-A525-44F0-943E-FE252ECA109C}" type="slidenum">
              <a:rPr lang="en-US" smtClean="0"/>
              <a:t>138</a:t>
            </a:fld>
            <a:endParaRPr lang="en-US"/>
          </a:p>
        </p:txBody>
      </p:sp>
    </p:spTree>
    <p:extLst>
      <p:ext uri="{BB962C8B-B14F-4D97-AF65-F5344CB8AC3E}">
        <p14:creationId xmlns:p14="http://schemas.microsoft.com/office/powerpoint/2010/main" val="10812782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3384-E660-4EBD-A39E-828FCE2640C6}"/>
              </a:ext>
            </a:extLst>
          </p:cNvPr>
          <p:cNvSpPr>
            <a:spLocks noGrp="1"/>
          </p:cNvSpPr>
          <p:nvPr>
            <p:ph type="title"/>
          </p:nvPr>
        </p:nvSpPr>
        <p:spPr/>
        <p:txBody>
          <a:bodyPr/>
          <a:lstStyle/>
          <a:p>
            <a:r>
              <a:rPr lang="en-US" dirty="0"/>
              <a:t>Appropriate Use of Circles and Circular Layouts</a:t>
            </a:r>
          </a:p>
        </p:txBody>
      </p:sp>
      <p:sp>
        <p:nvSpPr>
          <p:cNvPr id="3" name="Content Placeholder 2">
            <a:extLst>
              <a:ext uri="{FF2B5EF4-FFF2-40B4-BE49-F238E27FC236}">
                <a16:creationId xmlns:a16="http://schemas.microsoft.com/office/drawing/2014/main" id="{5CDA5923-64E0-4889-B624-16B9BC83FA5F}"/>
              </a:ext>
            </a:extLst>
          </p:cNvPr>
          <p:cNvSpPr>
            <a:spLocks noGrp="1"/>
          </p:cNvSpPr>
          <p:nvPr>
            <p:ph idx="1"/>
          </p:nvPr>
        </p:nvSpPr>
        <p:spPr/>
        <p:txBody>
          <a:bodyPr>
            <a:normAutofit/>
          </a:bodyPr>
          <a:lstStyle/>
          <a:p>
            <a:r>
              <a:rPr lang="en-US" dirty="0"/>
              <a:t>Circles are really pretty</a:t>
            </a:r>
          </a:p>
          <a:p>
            <a:r>
              <a:rPr lang="en-US" dirty="0"/>
              <a:t>They’re also very frequently used to represent data</a:t>
            </a:r>
          </a:p>
          <a:p>
            <a:r>
              <a:rPr lang="en-US" dirty="0"/>
              <a:t>sadly, for all of their beauty, circles and circular layouts are usually used improperly, in ways that don’t allow efficient decoding of the data</a:t>
            </a:r>
          </a:p>
          <a:p>
            <a:r>
              <a:rPr lang="en-US" dirty="0"/>
              <a:t>The fundamental problem with using circles is that we’re not very good at estimating and comparing circular areas and radial measures, such as arc lengths and pie wedge sizes.</a:t>
            </a:r>
          </a:p>
          <a:p>
            <a:endParaRPr lang="en-US" dirty="0"/>
          </a:p>
        </p:txBody>
      </p:sp>
      <p:sp>
        <p:nvSpPr>
          <p:cNvPr id="6" name="Slide Number Placeholder 5">
            <a:extLst>
              <a:ext uri="{FF2B5EF4-FFF2-40B4-BE49-F238E27FC236}">
                <a16:creationId xmlns:a16="http://schemas.microsoft.com/office/drawing/2014/main" id="{AA153399-9A54-40B2-9C37-F429F8C87C7C}"/>
              </a:ext>
            </a:extLst>
          </p:cNvPr>
          <p:cNvSpPr>
            <a:spLocks noGrp="1"/>
          </p:cNvSpPr>
          <p:nvPr>
            <p:ph type="sldNum" sz="quarter" idx="12"/>
          </p:nvPr>
        </p:nvSpPr>
        <p:spPr/>
        <p:txBody>
          <a:bodyPr/>
          <a:lstStyle/>
          <a:p>
            <a:fld id="{23305676-A525-44F0-943E-FE252ECA109C}" type="slidenum">
              <a:rPr lang="en-US" smtClean="0"/>
              <a:t>139</a:t>
            </a:fld>
            <a:endParaRPr lang="en-US"/>
          </a:p>
        </p:txBody>
      </p:sp>
    </p:spTree>
    <p:extLst>
      <p:ext uri="{BB962C8B-B14F-4D97-AF65-F5344CB8AC3E}">
        <p14:creationId xmlns:p14="http://schemas.microsoft.com/office/powerpoint/2010/main" val="3617544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3E8F-F025-43B3-9C88-9D5210817E50}"/>
              </a:ext>
            </a:extLst>
          </p:cNvPr>
          <p:cNvSpPr>
            <a:spLocks noGrp="1"/>
          </p:cNvSpPr>
          <p:nvPr>
            <p:ph type="title"/>
          </p:nvPr>
        </p:nvSpPr>
        <p:spPr/>
        <p:txBody>
          <a:bodyPr/>
          <a:lstStyle/>
          <a:p>
            <a:r>
              <a:rPr lang="en-US" dirty="0"/>
              <a:t>Most common visualization methods/types include:</a:t>
            </a:r>
          </a:p>
        </p:txBody>
      </p:sp>
      <p:sp>
        <p:nvSpPr>
          <p:cNvPr id="3" name="Content Placeholder 2">
            <a:extLst>
              <a:ext uri="{FF2B5EF4-FFF2-40B4-BE49-F238E27FC236}">
                <a16:creationId xmlns:a16="http://schemas.microsoft.com/office/drawing/2014/main" id="{5F2B0407-8226-4FA3-BB9B-9695980CD7D7}"/>
              </a:ext>
            </a:extLst>
          </p:cNvPr>
          <p:cNvSpPr>
            <a:spLocks noGrp="1"/>
          </p:cNvSpPr>
          <p:nvPr>
            <p:ph idx="1"/>
          </p:nvPr>
        </p:nvSpPr>
        <p:spPr/>
        <p:txBody>
          <a:bodyPr/>
          <a:lstStyle/>
          <a:p>
            <a:r>
              <a:rPr lang="en-US" dirty="0"/>
              <a:t>Table</a:t>
            </a:r>
          </a:p>
          <a:p>
            <a:r>
              <a:rPr lang="en-US" dirty="0"/>
              <a:t>Histogram</a:t>
            </a:r>
          </a:p>
          <a:p>
            <a:r>
              <a:rPr lang="en-US" dirty="0"/>
              <a:t>Scatter plot</a:t>
            </a:r>
          </a:p>
          <a:p>
            <a:r>
              <a:rPr lang="en-US" dirty="0"/>
              <a:t>Line, bar, pie, area, flow, and bubble charts</a:t>
            </a:r>
          </a:p>
          <a:p>
            <a:r>
              <a:rPr lang="en-US" dirty="0"/>
              <a:t>Data series or a combination of charts</a:t>
            </a:r>
          </a:p>
          <a:p>
            <a:r>
              <a:rPr lang="en-US" dirty="0"/>
              <a:t>Time line</a:t>
            </a:r>
          </a:p>
          <a:p>
            <a:r>
              <a:rPr lang="en-US" dirty="0"/>
              <a:t>Venn diagrams, data flow diagrams, and entity relationship (ER) diagrams</a:t>
            </a:r>
          </a:p>
        </p:txBody>
      </p:sp>
      <p:sp>
        <p:nvSpPr>
          <p:cNvPr id="6" name="Slide Number Placeholder 5">
            <a:extLst>
              <a:ext uri="{FF2B5EF4-FFF2-40B4-BE49-F238E27FC236}">
                <a16:creationId xmlns:a16="http://schemas.microsoft.com/office/drawing/2014/main" id="{34A24416-345A-4D08-942E-7B10EF177D88}"/>
              </a:ext>
            </a:extLst>
          </p:cNvPr>
          <p:cNvSpPr>
            <a:spLocks noGrp="1"/>
          </p:cNvSpPr>
          <p:nvPr>
            <p:ph type="sldNum" sz="quarter" idx="12"/>
          </p:nvPr>
        </p:nvSpPr>
        <p:spPr/>
        <p:txBody>
          <a:bodyPr/>
          <a:lstStyle/>
          <a:p>
            <a:fld id="{23305676-A525-44F0-943E-FE252ECA109C}" type="slidenum">
              <a:rPr lang="en-US" smtClean="0"/>
              <a:t>14</a:t>
            </a:fld>
            <a:endParaRPr lang="en-US"/>
          </a:p>
        </p:txBody>
      </p:sp>
    </p:spTree>
    <p:extLst>
      <p:ext uri="{BB962C8B-B14F-4D97-AF65-F5344CB8AC3E}">
        <p14:creationId xmlns:p14="http://schemas.microsoft.com/office/powerpoint/2010/main" val="24671965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EE5E-7070-4F43-8B9A-6E3C7D2D0931}"/>
              </a:ext>
            </a:extLst>
          </p:cNvPr>
          <p:cNvSpPr>
            <a:spLocks noGrp="1"/>
          </p:cNvSpPr>
          <p:nvPr>
            <p:ph type="title"/>
          </p:nvPr>
        </p:nvSpPr>
        <p:spPr/>
        <p:txBody>
          <a:bodyPr/>
          <a:lstStyle/>
          <a:p>
            <a:r>
              <a:rPr lang="en-US" dirty="0"/>
              <a:t>Good uses of circles and circular layouts</a:t>
            </a:r>
          </a:p>
        </p:txBody>
      </p:sp>
      <p:sp>
        <p:nvSpPr>
          <p:cNvPr id="3" name="Content Placeholder 2">
            <a:extLst>
              <a:ext uri="{FF2B5EF4-FFF2-40B4-BE49-F238E27FC236}">
                <a16:creationId xmlns:a16="http://schemas.microsoft.com/office/drawing/2014/main" id="{AEE1E393-AD7A-4F24-9CB3-2C69C7C27979}"/>
              </a:ext>
            </a:extLst>
          </p:cNvPr>
          <p:cNvSpPr>
            <a:spLocks noGrp="1"/>
          </p:cNvSpPr>
          <p:nvPr>
            <p:ph idx="1"/>
          </p:nvPr>
        </p:nvSpPr>
        <p:spPr/>
        <p:txBody>
          <a:bodyPr/>
          <a:lstStyle/>
          <a:p>
            <a:r>
              <a:rPr lang="en-US" dirty="0"/>
              <a:t>Cyclical relationships</a:t>
            </a:r>
          </a:p>
          <a:p>
            <a:r>
              <a:rPr lang="en-US" dirty="0"/>
              <a:t>Direction</a:t>
            </a:r>
          </a:p>
          <a:p>
            <a:r>
              <a:rPr lang="en-US" dirty="0"/>
              <a:t>Pie graphs</a:t>
            </a:r>
          </a:p>
          <a:p>
            <a:r>
              <a:rPr lang="en-US" dirty="0"/>
              <a:t>Area on bubble graphs</a:t>
            </a:r>
          </a:p>
          <a:p>
            <a:endParaRPr lang="en-US" dirty="0"/>
          </a:p>
        </p:txBody>
      </p:sp>
      <p:pic>
        <p:nvPicPr>
          <p:cNvPr id="5" name="Picture 4">
            <a:extLst>
              <a:ext uri="{FF2B5EF4-FFF2-40B4-BE49-F238E27FC236}">
                <a16:creationId xmlns:a16="http://schemas.microsoft.com/office/drawing/2014/main" id="{A7287C9C-D253-4847-B441-AC1E21C910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6370" y="4351225"/>
            <a:ext cx="2642852" cy="1825738"/>
          </a:xfrm>
          <a:prstGeom prst="rect">
            <a:avLst/>
          </a:prstGeom>
        </p:spPr>
      </p:pic>
      <p:pic>
        <p:nvPicPr>
          <p:cNvPr id="7" name="Picture 6">
            <a:extLst>
              <a:ext uri="{FF2B5EF4-FFF2-40B4-BE49-F238E27FC236}">
                <a16:creationId xmlns:a16="http://schemas.microsoft.com/office/drawing/2014/main" id="{F87654A5-9FA5-45F6-9EFD-6FA77023DC6C}"/>
              </a:ext>
            </a:extLst>
          </p:cNvPr>
          <p:cNvPicPr>
            <a:picLocks noChangeAspect="1"/>
          </p:cNvPicPr>
          <p:nvPr/>
        </p:nvPicPr>
        <p:blipFill>
          <a:blip r:embed="rId3"/>
          <a:stretch>
            <a:fillRect/>
          </a:stretch>
        </p:blipFill>
        <p:spPr>
          <a:xfrm>
            <a:off x="4929809" y="1563755"/>
            <a:ext cx="6824870" cy="4351338"/>
          </a:xfrm>
          <a:prstGeom prst="rect">
            <a:avLst/>
          </a:prstGeom>
        </p:spPr>
      </p:pic>
      <p:sp>
        <p:nvSpPr>
          <p:cNvPr id="10" name="Slide Number Placeholder 9">
            <a:extLst>
              <a:ext uri="{FF2B5EF4-FFF2-40B4-BE49-F238E27FC236}">
                <a16:creationId xmlns:a16="http://schemas.microsoft.com/office/drawing/2014/main" id="{DEF693A1-CC50-4B6C-B7DA-79C0F60690EB}"/>
              </a:ext>
            </a:extLst>
          </p:cNvPr>
          <p:cNvSpPr>
            <a:spLocks noGrp="1"/>
          </p:cNvSpPr>
          <p:nvPr>
            <p:ph type="sldNum" sz="quarter" idx="12"/>
          </p:nvPr>
        </p:nvSpPr>
        <p:spPr/>
        <p:txBody>
          <a:bodyPr/>
          <a:lstStyle/>
          <a:p>
            <a:fld id="{23305676-A525-44F0-943E-FE252ECA109C}" type="slidenum">
              <a:rPr lang="en-US" smtClean="0"/>
              <a:t>140</a:t>
            </a:fld>
            <a:endParaRPr lang="en-US"/>
          </a:p>
        </p:txBody>
      </p:sp>
    </p:spTree>
    <p:extLst>
      <p:ext uri="{BB962C8B-B14F-4D97-AF65-F5344CB8AC3E}">
        <p14:creationId xmlns:p14="http://schemas.microsoft.com/office/powerpoint/2010/main" val="35645558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85AF-9589-4808-8295-487A434C09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48E2D7-BD29-431D-A188-3686E57F0B3A}"/>
              </a:ext>
            </a:extLst>
          </p:cNvPr>
          <p:cNvSpPr>
            <a:spLocks noGrp="1"/>
          </p:cNvSpPr>
          <p:nvPr>
            <p:ph idx="1"/>
          </p:nvPr>
        </p:nvSpPr>
        <p:spPr/>
        <p:txBody>
          <a:bodyPr/>
          <a:lstStyle/>
          <a:p>
            <a:endParaRPr lang="en-US"/>
          </a:p>
        </p:txBody>
      </p:sp>
      <p:pic>
        <p:nvPicPr>
          <p:cNvPr id="4" name="Picture 2" descr="Image result for pie graph">
            <a:extLst>
              <a:ext uri="{FF2B5EF4-FFF2-40B4-BE49-F238E27FC236}">
                <a16:creationId xmlns:a16="http://schemas.microsoft.com/office/drawing/2014/main" id="{1BB4F6D1-482C-4E04-A843-0A9A86E3BAD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040835"/>
            <a:ext cx="4320206" cy="37783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Bubble chart of top goal scorers in the English Premier League.">
            <a:extLst>
              <a:ext uri="{FF2B5EF4-FFF2-40B4-BE49-F238E27FC236}">
                <a16:creationId xmlns:a16="http://schemas.microsoft.com/office/drawing/2014/main" id="{A6A568CF-5CD9-4E26-AD31-CE99F0EF573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4789" t="5994" r="4009" b="5994"/>
          <a:stretch/>
        </p:blipFill>
        <p:spPr bwMode="auto">
          <a:xfrm>
            <a:off x="4320206" y="681036"/>
            <a:ext cx="7593495" cy="549592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48BD7294-14C8-4ADF-A90D-E1C6E92D12F3}"/>
              </a:ext>
            </a:extLst>
          </p:cNvPr>
          <p:cNvSpPr>
            <a:spLocks noGrp="1"/>
          </p:cNvSpPr>
          <p:nvPr>
            <p:ph type="sldNum" sz="quarter" idx="12"/>
          </p:nvPr>
        </p:nvSpPr>
        <p:spPr/>
        <p:txBody>
          <a:bodyPr/>
          <a:lstStyle/>
          <a:p>
            <a:fld id="{23305676-A525-44F0-943E-FE252ECA109C}" type="slidenum">
              <a:rPr lang="en-US" smtClean="0"/>
              <a:t>141</a:t>
            </a:fld>
            <a:endParaRPr lang="en-US"/>
          </a:p>
        </p:txBody>
      </p:sp>
    </p:spTree>
    <p:extLst>
      <p:ext uri="{BB962C8B-B14F-4D97-AF65-F5344CB8AC3E}">
        <p14:creationId xmlns:p14="http://schemas.microsoft.com/office/powerpoint/2010/main" val="33095744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3C98-4279-4CA9-A8DB-C86F5818BAD3}"/>
              </a:ext>
            </a:extLst>
          </p:cNvPr>
          <p:cNvSpPr>
            <a:spLocks noGrp="1"/>
          </p:cNvSpPr>
          <p:nvPr>
            <p:ph type="title"/>
          </p:nvPr>
        </p:nvSpPr>
        <p:spPr/>
        <p:txBody>
          <a:bodyPr/>
          <a:lstStyle/>
          <a:p>
            <a:r>
              <a:rPr lang="en-US" dirty="0"/>
              <a:t>Bad uses of circles and circular layouts</a:t>
            </a:r>
          </a:p>
        </p:txBody>
      </p:sp>
      <p:sp>
        <p:nvSpPr>
          <p:cNvPr id="3" name="Content Placeholder 2">
            <a:extLst>
              <a:ext uri="{FF2B5EF4-FFF2-40B4-BE49-F238E27FC236}">
                <a16:creationId xmlns:a16="http://schemas.microsoft.com/office/drawing/2014/main" id="{2806CC75-61F1-402E-9CD3-C3AFB2649A5A}"/>
              </a:ext>
            </a:extLst>
          </p:cNvPr>
          <p:cNvSpPr>
            <a:spLocks noGrp="1"/>
          </p:cNvSpPr>
          <p:nvPr>
            <p:ph idx="1"/>
          </p:nvPr>
        </p:nvSpPr>
        <p:spPr/>
        <p:txBody>
          <a:bodyPr>
            <a:normAutofit fontScale="92500"/>
          </a:bodyPr>
          <a:lstStyle/>
          <a:p>
            <a:r>
              <a:rPr lang="en-US" dirty="0"/>
              <a:t>Circular length and circular bar graphs</a:t>
            </a:r>
          </a:p>
          <a:p>
            <a:pPr lvl="1"/>
            <a:r>
              <a:rPr lang="en-US" dirty="0"/>
              <a:t>occasionally permissible, as in showing periods of time</a:t>
            </a:r>
          </a:p>
          <a:p>
            <a:pPr lvl="1"/>
            <a:r>
              <a:rPr lang="en-US" dirty="0"/>
              <a:t>Extracting meaningful comparisons from the data is very difficult under those circumstances</a:t>
            </a:r>
          </a:p>
          <a:p>
            <a:r>
              <a:rPr lang="en-US" dirty="0"/>
              <a:t>Pies with many or similarly-sized wedges</a:t>
            </a:r>
          </a:p>
          <a:p>
            <a:pPr lvl="1"/>
            <a:r>
              <a:rPr lang="en-US" dirty="0"/>
              <a:t>If you need precision, or have many fractions/wedges that matter, don’t use a pie graph.</a:t>
            </a:r>
          </a:p>
          <a:p>
            <a:pPr lvl="1"/>
            <a:r>
              <a:rPr lang="en-US" dirty="0"/>
              <a:t>In those cases, bar graphs with precise labels are a better bet.</a:t>
            </a:r>
          </a:p>
          <a:p>
            <a:r>
              <a:rPr lang="en-US" dirty="0"/>
              <a:t>Pies for values other than fractions of a whole</a:t>
            </a:r>
          </a:p>
          <a:p>
            <a:pPr lvl="1"/>
            <a:r>
              <a:rPr lang="en-US" dirty="0"/>
              <a:t>Pie graphs are only for comparing fractions of a whole measure. </a:t>
            </a:r>
          </a:p>
          <a:p>
            <a:pPr lvl="1"/>
            <a:r>
              <a:rPr lang="en-US" dirty="0"/>
              <a:t>If you are comparing other quantities—time data, or anything else—no pie for you!</a:t>
            </a:r>
          </a:p>
          <a:p>
            <a:endParaRPr lang="en-US" dirty="0"/>
          </a:p>
        </p:txBody>
      </p:sp>
      <p:sp>
        <p:nvSpPr>
          <p:cNvPr id="6" name="Slide Number Placeholder 5">
            <a:extLst>
              <a:ext uri="{FF2B5EF4-FFF2-40B4-BE49-F238E27FC236}">
                <a16:creationId xmlns:a16="http://schemas.microsoft.com/office/drawing/2014/main" id="{AE9C5927-8E9F-4E53-A85C-BC2A776E8004}"/>
              </a:ext>
            </a:extLst>
          </p:cNvPr>
          <p:cNvSpPr>
            <a:spLocks noGrp="1"/>
          </p:cNvSpPr>
          <p:nvPr>
            <p:ph type="sldNum" sz="quarter" idx="12"/>
          </p:nvPr>
        </p:nvSpPr>
        <p:spPr/>
        <p:txBody>
          <a:bodyPr/>
          <a:lstStyle/>
          <a:p>
            <a:fld id="{23305676-A525-44F0-943E-FE252ECA109C}" type="slidenum">
              <a:rPr lang="en-US" smtClean="0"/>
              <a:t>142</a:t>
            </a:fld>
            <a:endParaRPr lang="en-US"/>
          </a:p>
        </p:txBody>
      </p:sp>
    </p:spTree>
    <p:extLst>
      <p:ext uri="{BB962C8B-B14F-4D97-AF65-F5344CB8AC3E}">
        <p14:creationId xmlns:p14="http://schemas.microsoft.com/office/powerpoint/2010/main" val="34187286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4328-8F6B-4290-B826-0E5A2DC4C3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442A7D-18E3-480A-9316-FFC022DD903A}"/>
              </a:ext>
            </a:extLst>
          </p:cNvPr>
          <p:cNvSpPr>
            <a:spLocks noGrp="1"/>
          </p:cNvSpPr>
          <p:nvPr>
            <p:ph idx="1"/>
          </p:nvPr>
        </p:nvSpPr>
        <p:spPr/>
        <p:txBody>
          <a:bodyPr/>
          <a:lstStyle/>
          <a:p>
            <a:endParaRPr lang="en-US"/>
          </a:p>
        </p:txBody>
      </p:sp>
      <p:pic>
        <p:nvPicPr>
          <p:cNvPr id="5122" name="Picture 2" descr="Image result for Pie graph without 100%">
            <a:extLst>
              <a:ext uri="{FF2B5EF4-FFF2-40B4-BE49-F238E27FC236}">
                <a16:creationId xmlns:a16="http://schemas.microsoft.com/office/drawing/2014/main" id="{FF372059-7C08-4515-A553-D27B9603260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8200" y="1825625"/>
            <a:ext cx="3870463" cy="38295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Circular length and circular bar graphs">
            <a:extLst>
              <a:ext uri="{FF2B5EF4-FFF2-40B4-BE49-F238E27FC236}">
                <a16:creationId xmlns:a16="http://schemas.microsoft.com/office/drawing/2014/main" id="{2AD69C29-9C3E-46E8-90A0-F42F0C9F207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141842" y="671081"/>
            <a:ext cx="6573079" cy="551583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76EDC9F-C150-4BCA-AE20-A87FBD53A38A}"/>
              </a:ext>
            </a:extLst>
          </p:cNvPr>
          <p:cNvSpPr>
            <a:spLocks noGrp="1"/>
          </p:cNvSpPr>
          <p:nvPr>
            <p:ph type="sldNum" sz="quarter" idx="12"/>
          </p:nvPr>
        </p:nvSpPr>
        <p:spPr/>
        <p:txBody>
          <a:bodyPr/>
          <a:lstStyle/>
          <a:p>
            <a:fld id="{23305676-A525-44F0-943E-FE252ECA109C}" type="slidenum">
              <a:rPr lang="en-US" smtClean="0"/>
              <a:t>143</a:t>
            </a:fld>
            <a:endParaRPr lang="en-US"/>
          </a:p>
        </p:txBody>
      </p:sp>
    </p:spTree>
    <p:extLst>
      <p:ext uri="{BB962C8B-B14F-4D97-AF65-F5344CB8AC3E}">
        <p14:creationId xmlns:p14="http://schemas.microsoft.com/office/powerpoint/2010/main" val="34346348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A3C5-9949-4408-B721-1C375FBE31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D1C481-A5E3-4FB1-BB8D-6486A0FE5EAE}"/>
              </a:ext>
            </a:extLst>
          </p:cNvPr>
          <p:cNvSpPr>
            <a:spLocks noGrp="1"/>
          </p:cNvSpPr>
          <p:nvPr>
            <p:ph idx="1"/>
          </p:nvPr>
        </p:nvSpPr>
        <p:spPr/>
        <p:txBody>
          <a:bodyPr/>
          <a:lstStyle/>
          <a:p>
            <a:endParaRPr lang="en-US" dirty="0"/>
          </a:p>
        </p:txBody>
      </p:sp>
      <p:sp>
        <p:nvSpPr>
          <p:cNvPr id="4" name="AutoShape 2" descr="Image result for poor Pie graph  with many or similarly-sized wedges">
            <a:extLst>
              <a:ext uri="{FF2B5EF4-FFF2-40B4-BE49-F238E27FC236}">
                <a16:creationId xmlns:a16="http://schemas.microsoft.com/office/drawing/2014/main" id="{A510FFFA-64AE-4EA5-B40E-B59CBB7F68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poor Pie graph  with many or similarly-sized wedges">
            <a:extLst>
              <a:ext uri="{FF2B5EF4-FFF2-40B4-BE49-F238E27FC236}">
                <a16:creationId xmlns:a16="http://schemas.microsoft.com/office/drawing/2014/main" id="{64FB2820-BA88-4A89-A0F9-ED01F5D0180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Image result for poor Pie graph  with many or similarly-sized wedges">
            <a:extLst>
              <a:ext uri="{FF2B5EF4-FFF2-40B4-BE49-F238E27FC236}">
                <a16:creationId xmlns:a16="http://schemas.microsoft.com/office/drawing/2014/main" id="{092F65DA-1B94-4C7E-B717-0F7BE5D599B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28730" y="174911"/>
            <a:ext cx="4955693" cy="340648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ie graph without 100%">
            <a:extLst>
              <a:ext uri="{FF2B5EF4-FFF2-40B4-BE49-F238E27FC236}">
                <a16:creationId xmlns:a16="http://schemas.microsoft.com/office/drawing/2014/main" id="{71C54DA7-20B7-4480-AFCD-C76E41B9B5B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58588" y="3632200"/>
            <a:ext cx="5895975" cy="310515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9F1D3520-FD4E-4B66-AB70-9B146D0848FD}"/>
              </a:ext>
            </a:extLst>
          </p:cNvPr>
          <p:cNvSpPr>
            <a:spLocks noGrp="1"/>
          </p:cNvSpPr>
          <p:nvPr>
            <p:ph type="sldNum" sz="quarter" idx="12"/>
          </p:nvPr>
        </p:nvSpPr>
        <p:spPr/>
        <p:txBody>
          <a:bodyPr/>
          <a:lstStyle/>
          <a:p>
            <a:fld id="{23305676-A525-44F0-943E-FE252ECA109C}" type="slidenum">
              <a:rPr lang="en-US" smtClean="0"/>
              <a:t>144</a:t>
            </a:fld>
            <a:endParaRPr lang="en-US"/>
          </a:p>
        </p:txBody>
      </p:sp>
    </p:spTree>
    <p:extLst>
      <p:ext uri="{BB962C8B-B14F-4D97-AF65-F5344CB8AC3E}">
        <p14:creationId xmlns:p14="http://schemas.microsoft.com/office/powerpoint/2010/main" val="2563037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BF15-70E4-4894-8C6B-DE23B71F20D2}"/>
              </a:ext>
            </a:extLst>
          </p:cNvPr>
          <p:cNvSpPr>
            <a:spLocks noGrp="1"/>
          </p:cNvSpPr>
          <p:nvPr>
            <p:ph type="title"/>
          </p:nvPr>
        </p:nvSpPr>
        <p:spPr/>
        <p:txBody>
          <a:bodyPr/>
          <a:lstStyle/>
          <a:p>
            <a:r>
              <a:rPr lang="en-US" dirty="0"/>
              <a:t>Other options</a:t>
            </a:r>
          </a:p>
        </p:txBody>
      </p:sp>
      <p:sp>
        <p:nvSpPr>
          <p:cNvPr id="3" name="Content Placeholder 2">
            <a:extLst>
              <a:ext uri="{FF2B5EF4-FFF2-40B4-BE49-F238E27FC236}">
                <a16:creationId xmlns:a16="http://schemas.microsoft.com/office/drawing/2014/main" id="{39133018-A591-45A6-83A8-200CD3D150DD}"/>
              </a:ext>
            </a:extLst>
          </p:cNvPr>
          <p:cNvSpPr>
            <a:spLocks noGrp="1"/>
          </p:cNvSpPr>
          <p:nvPr>
            <p:ph idx="1"/>
          </p:nvPr>
        </p:nvSpPr>
        <p:spPr/>
        <p:txBody>
          <a:bodyPr>
            <a:normAutofit fontScale="92500" lnSpcReduction="10000"/>
          </a:bodyPr>
          <a:lstStyle/>
          <a:p>
            <a:r>
              <a:rPr lang="en-US" dirty="0"/>
              <a:t>Word/Text/Tag clouds</a:t>
            </a:r>
          </a:p>
          <a:p>
            <a:r>
              <a:rPr lang="en-US" dirty="0"/>
              <a:t>Network diagrams</a:t>
            </a:r>
          </a:p>
          <a:p>
            <a:r>
              <a:rPr lang="en-US" dirty="0"/>
              <a:t>Parallel coordinates</a:t>
            </a:r>
          </a:p>
          <a:p>
            <a:r>
              <a:rPr lang="en-US" dirty="0"/>
              <a:t>Tree mapping</a:t>
            </a:r>
          </a:p>
          <a:p>
            <a:r>
              <a:rPr lang="en-US" dirty="0"/>
              <a:t>Cone trees</a:t>
            </a:r>
          </a:p>
          <a:p>
            <a:r>
              <a:rPr lang="en-US" dirty="0"/>
              <a:t>Semantic networks</a:t>
            </a:r>
          </a:p>
          <a:p>
            <a:pPr marL="0" indent="0">
              <a:buNone/>
            </a:pPr>
            <a:r>
              <a:rPr lang="en-US" dirty="0"/>
              <a:t>Data visualization types/methods speak to a particular scenario or target audience better than others</a:t>
            </a:r>
          </a:p>
          <a:p>
            <a:pPr marL="0" indent="0">
              <a:buNone/>
            </a:pPr>
            <a:r>
              <a:rPr lang="en-US" dirty="0"/>
              <a:t>Learning to make the appropriate choice comes from experience as well as (sometimes) a bit of trial and error.</a:t>
            </a:r>
          </a:p>
        </p:txBody>
      </p:sp>
      <p:sp>
        <p:nvSpPr>
          <p:cNvPr id="6" name="Slide Number Placeholder 5">
            <a:extLst>
              <a:ext uri="{FF2B5EF4-FFF2-40B4-BE49-F238E27FC236}">
                <a16:creationId xmlns:a16="http://schemas.microsoft.com/office/drawing/2014/main" id="{65CAAE8E-4F5B-4FCA-B4F9-A36E86DA0DA6}"/>
              </a:ext>
            </a:extLst>
          </p:cNvPr>
          <p:cNvSpPr>
            <a:spLocks noGrp="1"/>
          </p:cNvSpPr>
          <p:nvPr>
            <p:ph type="sldNum" sz="quarter" idx="12"/>
          </p:nvPr>
        </p:nvSpPr>
        <p:spPr/>
        <p:txBody>
          <a:bodyPr/>
          <a:lstStyle/>
          <a:p>
            <a:fld id="{23305676-A525-44F0-943E-FE252ECA109C}" type="slidenum">
              <a:rPr lang="en-US" smtClean="0"/>
              <a:t>15</a:t>
            </a:fld>
            <a:endParaRPr lang="en-US"/>
          </a:p>
        </p:txBody>
      </p:sp>
    </p:spTree>
    <p:extLst>
      <p:ext uri="{BB962C8B-B14F-4D97-AF65-F5344CB8AC3E}">
        <p14:creationId xmlns:p14="http://schemas.microsoft.com/office/powerpoint/2010/main" val="2861046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C3F2-EA4C-439F-8BA7-F2A0F3DAE00A}"/>
              </a:ext>
            </a:extLst>
          </p:cNvPr>
          <p:cNvSpPr>
            <a:spLocks noGrp="1"/>
          </p:cNvSpPr>
          <p:nvPr>
            <p:ph type="title"/>
          </p:nvPr>
        </p:nvSpPr>
        <p:spPr/>
        <p:txBody>
          <a:bodyPr/>
          <a:lstStyle/>
          <a:p>
            <a:r>
              <a:rPr lang="en-US" dirty="0"/>
              <a:t>Challenges of big data visualization</a:t>
            </a:r>
          </a:p>
        </p:txBody>
      </p:sp>
      <p:sp>
        <p:nvSpPr>
          <p:cNvPr id="3" name="Content Placeholder 2">
            <a:extLst>
              <a:ext uri="{FF2B5EF4-FFF2-40B4-BE49-F238E27FC236}">
                <a16:creationId xmlns:a16="http://schemas.microsoft.com/office/drawing/2014/main" id="{DBB9F48D-F7BF-4A9A-A1A6-03B83D499D2F}"/>
              </a:ext>
            </a:extLst>
          </p:cNvPr>
          <p:cNvSpPr>
            <a:spLocks noGrp="1"/>
          </p:cNvSpPr>
          <p:nvPr>
            <p:ph idx="1"/>
          </p:nvPr>
        </p:nvSpPr>
        <p:spPr/>
        <p:txBody>
          <a:bodyPr/>
          <a:lstStyle/>
          <a:p>
            <a:r>
              <a:rPr lang="en-US" dirty="0"/>
              <a:t>Big data</a:t>
            </a:r>
          </a:p>
          <a:p>
            <a:pPr lvl="1"/>
            <a:r>
              <a:rPr lang="en-US" dirty="0"/>
              <a:t>A large assemblage of data and datasets that are so large or complex that traditional data processing applications are inadequate and data about every aspect of our lives has all been used to define or refer to big data.</a:t>
            </a:r>
          </a:p>
          <a:p>
            <a:r>
              <a:rPr lang="en-US" dirty="0"/>
              <a:t>In 2001, then Gartner analyst Doug Laney introduced the 3Vs concept </a:t>
            </a:r>
          </a:p>
          <a:p>
            <a:r>
              <a:rPr lang="en-US" dirty="0">
                <a:solidFill>
                  <a:schemeClr val="accent2">
                    <a:lumMod val="75000"/>
                  </a:schemeClr>
                </a:solidFill>
              </a:rPr>
              <a:t>Volume</a:t>
            </a:r>
            <a:r>
              <a:rPr lang="en-US" dirty="0"/>
              <a:t> (or the measurable amount of data)</a:t>
            </a:r>
          </a:p>
          <a:p>
            <a:r>
              <a:rPr lang="en-US" dirty="0">
                <a:solidFill>
                  <a:schemeClr val="accent2">
                    <a:lumMod val="75000"/>
                  </a:schemeClr>
                </a:solidFill>
              </a:rPr>
              <a:t>Variety</a:t>
            </a:r>
            <a:r>
              <a:rPr lang="en-US" dirty="0"/>
              <a:t> (meaning the number of types of data), and</a:t>
            </a:r>
          </a:p>
          <a:p>
            <a:r>
              <a:rPr lang="en-US" dirty="0">
                <a:solidFill>
                  <a:schemeClr val="accent2">
                    <a:lumMod val="75000"/>
                  </a:schemeClr>
                </a:solidFill>
              </a:rPr>
              <a:t>Velocity</a:t>
            </a:r>
            <a:r>
              <a:rPr lang="en-US" dirty="0"/>
              <a:t> (referring to the speed of processing or dealing with that data).</a:t>
            </a:r>
          </a:p>
          <a:p>
            <a:endParaRPr lang="en-US" dirty="0"/>
          </a:p>
        </p:txBody>
      </p:sp>
      <p:sp>
        <p:nvSpPr>
          <p:cNvPr id="6" name="Slide Number Placeholder 5">
            <a:extLst>
              <a:ext uri="{FF2B5EF4-FFF2-40B4-BE49-F238E27FC236}">
                <a16:creationId xmlns:a16="http://schemas.microsoft.com/office/drawing/2014/main" id="{5F982CF6-24BC-49A7-B48E-741955EA2FEC}"/>
              </a:ext>
            </a:extLst>
          </p:cNvPr>
          <p:cNvSpPr>
            <a:spLocks noGrp="1"/>
          </p:cNvSpPr>
          <p:nvPr>
            <p:ph type="sldNum" sz="quarter" idx="12"/>
          </p:nvPr>
        </p:nvSpPr>
        <p:spPr/>
        <p:txBody>
          <a:bodyPr/>
          <a:lstStyle/>
          <a:p>
            <a:fld id="{23305676-A525-44F0-943E-FE252ECA109C}" type="slidenum">
              <a:rPr lang="en-US" smtClean="0"/>
              <a:t>16</a:t>
            </a:fld>
            <a:endParaRPr lang="en-US"/>
          </a:p>
        </p:txBody>
      </p:sp>
    </p:spTree>
    <p:extLst>
      <p:ext uri="{BB962C8B-B14F-4D97-AF65-F5344CB8AC3E}">
        <p14:creationId xmlns:p14="http://schemas.microsoft.com/office/powerpoint/2010/main" val="3628978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9485-176A-469B-89C3-2080D37EC674}"/>
              </a:ext>
            </a:extLst>
          </p:cNvPr>
          <p:cNvSpPr>
            <a:spLocks noGrp="1"/>
          </p:cNvSpPr>
          <p:nvPr>
            <p:ph type="title"/>
          </p:nvPr>
        </p:nvSpPr>
        <p:spPr/>
        <p:txBody>
          <a:bodyPr/>
          <a:lstStyle/>
          <a:p>
            <a:r>
              <a:rPr lang="en-US" dirty="0"/>
              <a:t>Pushing big data higher</a:t>
            </a:r>
          </a:p>
        </p:txBody>
      </p:sp>
      <p:pic>
        <p:nvPicPr>
          <p:cNvPr id="5" name="Picture 4">
            <a:extLst>
              <a:ext uri="{FF2B5EF4-FFF2-40B4-BE49-F238E27FC236}">
                <a16:creationId xmlns:a16="http://schemas.microsoft.com/office/drawing/2014/main" id="{C556A34B-5A5E-4738-B8DE-F6D08C6E4325}"/>
              </a:ext>
            </a:extLst>
          </p:cNvPr>
          <p:cNvPicPr>
            <a:picLocks noChangeAspect="1"/>
          </p:cNvPicPr>
          <p:nvPr/>
        </p:nvPicPr>
        <p:blipFill>
          <a:blip r:embed="rId2"/>
          <a:stretch>
            <a:fillRect/>
          </a:stretch>
        </p:blipFill>
        <p:spPr>
          <a:xfrm>
            <a:off x="4416962" y="1975878"/>
            <a:ext cx="3358076" cy="4050831"/>
          </a:xfrm>
          <a:prstGeom prst="rect">
            <a:avLst/>
          </a:prstGeom>
        </p:spPr>
      </p:pic>
      <p:sp>
        <p:nvSpPr>
          <p:cNvPr id="7" name="Slide Number Placeholder 6">
            <a:extLst>
              <a:ext uri="{FF2B5EF4-FFF2-40B4-BE49-F238E27FC236}">
                <a16:creationId xmlns:a16="http://schemas.microsoft.com/office/drawing/2014/main" id="{87DCD4B6-2B4A-4630-ACEB-AA1B5EAF4704}"/>
              </a:ext>
            </a:extLst>
          </p:cNvPr>
          <p:cNvSpPr>
            <a:spLocks noGrp="1"/>
          </p:cNvSpPr>
          <p:nvPr>
            <p:ph type="sldNum" sz="quarter" idx="12"/>
          </p:nvPr>
        </p:nvSpPr>
        <p:spPr/>
        <p:txBody>
          <a:bodyPr/>
          <a:lstStyle/>
          <a:p>
            <a:fld id="{23305676-A525-44F0-943E-FE252ECA109C}" type="slidenum">
              <a:rPr lang="en-US" smtClean="0"/>
              <a:t>17</a:t>
            </a:fld>
            <a:endParaRPr lang="en-US"/>
          </a:p>
        </p:txBody>
      </p:sp>
    </p:spTree>
    <p:extLst>
      <p:ext uri="{BB962C8B-B14F-4D97-AF65-F5344CB8AC3E}">
        <p14:creationId xmlns:p14="http://schemas.microsoft.com/office/powerpoint/2010/main" val="2528467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0D87-AAF5-4E4F-B828-C72D38D107F9}"/>
              </a:ext>
            </a:extLst>
          </p:cNvPr>
          <p:cNvSpPr>
            <a:spLocks noGrp="1"/>
          </p:cNvSpPr>
          <p:nvPr>
            <p:ph type="title"/>
          </p:nvPr>
        </p:nvSpPr>
        <p:spPr/>
        <p:txBody>
          <a:bodyPr/>
          <a:lstStyle/>
          <a:p>
            <a:r>
              <a:rPr lang="en-US" dirty="0"/>
              <a:t>Volume</a:t>
            </a:r>
          </a:p>
        </p:txBody>
      </p:sp>
      <p:sp>
        <p:nvSpPr>
          <p:cNvPr id="3" name="Content Placeholder 2">
            <a:extLst>
              <a:ext uri="{FF2B5EF4-FFF2-40B4-BE49-F238E27FC236}">
                <a16:creationId xmlns:a16="http://schemas.microsoft.com/office/drawing/2014/main" id="{36936382-A49D-40C9-BF26-A61CAA07F328}"/>
              </a:ext>
            </a:extLst>
          </p:cNvPr>
          <p:cNvSpPr>
            <a:spLocks noGrp="1"/>
          </p:cNvSpPr>
          <p:nvPr>
            <p:ph idx="1"/>
          </p:nvPr>
        </p:nvSpPr>
        <p:spPr/>
        <p:txBody>
          <a:bodyPr/>
          <a:lstStyle/>
          <a:p>
            <a:r>
              <a:rPr lang="en-US" dirty="0"/>
              <a:t>Volume involves determining or calculating how much of something there is, </a:t>
            </a:r>
          </a:p>
          <a:p>
            <a:r>
              <a:rPr lang="en-US" dirty="0"/>
              <a:t>or in the case of big data, how much of something there will be</a:t>
            </a:r>
          </a:p>
          <a:p>
            <a:r>
              <a:rPr lang="en-US" dirty="0"/>
              <a:t>With every click of a mouse, big data grows to be petabytes (1,024 terabytes) or even</a:t>
            </a:r>
          </a:p>
          <a:p>
            <a:r>
              <a:rPr lang="en-US" dirty="0"/>
              <a:t>Exabyte's (1,024 petabytes) consisting of billions to trillions of records generated from millions of people and machines.</a:t>
            </a:r>
          </a:p>
          <a:p>
            <a:endParaRPr lang="en-US" dirty="0"/>
          </a:p>
        </p:txBody>
      </p:sp>
      <p:sp>
        <p:nvSpPr>
          <p:cNvPr id="6" name="Slide Number Placeholder 5">
            <a:extLst>
              <a:ext uri="{FF2B5EF4-FFF2-40B4-BE49-F238E27FC236}">
                <a16:creationId xmlns:a16="http://schemas.microsoft.com/office/drawing/2014/main" id="{C37724C5-8BB8-4280-92E6-3F26B69AF9C8}"/>
              </a:ext>
            </a:extLst>
          </p:cNvPr>
          <p:cNvSpPr>
            <a:spLocks noGrp="1"/>
          </p:cNvSpPr>
          <p:nvPr>
            <p:ph type="sldNum" sz="quarter" idx="12"/>
          </p:nvPr>
        </p:nvSpPr>
        <p:spPr/>
        <p:txBody>
          <a:bodyPr/>
          <a:lstStyle/>
          <a:p>
            <a:fld id="{23305676-A525-44F0-943E-FE252ECA109C}" type="slidenum">
              <a:rPr lang="en-US" smtClean="0"/>
              <a:t>18</a:t>
            </a:fld>
            <a:endParaRPr lang="en-US"/>
          </a:p>
        </p:txBody>
      </p:sp>
    </p:spTree>
    <p:extLst>
      <p:ext uri="{BB962C8B-B14F-4D97-AF65-F5344CB8AC3E}">
        <p14:creationId xmlns:p14="http://schemas.microsoft.com/office/powerpoint/2010/main" val="209500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278A-4BB6-456C-9984-88F2CA008514}"/>
              </a:ext>
            </a:extLst>
          </p:cNvPr>
          <p:cNvSpPr>
            <a:spLocks noGrp="1"/>
          </p:cNvSpPr>
          <p:nvPr>
            <p:ph type="title"/>
          </p:nvPr>
        </p:nvSpPr>
        <p:spPr/>
        <p:txBody>
          <a:bodyPr/>
          <a:lstStyle/>
          <a:p>
            <a:r>
              <a:rPr lang="en-US" dirty="0"/>
              <a:t>Velocity</a:t>
            </a:r>
          </a:p>
        </p:txBody>
      </p:sp>
      <p:sp>
        <p:nvSpPr>
          <p:cNvPr id="3" name="Content Placeholder 2">
            <a:extLst>
              <a:ext uri="{FF2B5EF4-FFF2-40B4-BE49-F238E27FC236}">
                <a16:creationId xmlns:a16="http://schemas.microsoft.com/office/drawing/2014/main" id="{2B750F7F-FC62-42C8-95ED-9D2FF39F3588}"/>
              </a:ext>
            </a:extLst>
          </p:cNvPr>
          <p:cNvSpPr>
            <a:spLocks noGrp="1"/>
          </p:cNvSpPr>
          <p:nvPr>
            <p:ph idx="1"/>
          </p:nvPr>
        </p:nvSpPr>
        <p:spPr/>
        <p:txBody>
          <a:bodyPr/>
          <a:lstStyle/>
          <a:p>
            <a:r>
              <a:rPr lang="en-US" dirty="0"/>
              <a:t>Velocity is the rate or pace at which something is occurring. </a:t>
            </a:r>
          </a:p>
          <a:p>
            <a:r>
              <a:rPr lang="en-US" dirty="0"/>
              <a:t>The measured velocity experience can and usually does change over time. </a:t>
            </a:r>
          </a:p>
          <a:p>
            <a:r>
              <a:rPr lang="en-US" dirty="0"/>
              <a:t>Velocities directly affect outcomes.</a:t>
            </a:r>
          </a:p>
        </p:txBody>
      </p:sp>
      <p:sp>
        <p:nvSpPr>
          <p:cNvPr id="6" name="Slide Number Placeholder 5">
            <a:extLst>
              <a:ext uri="{FF2B5EF4-FFF2-40B4-BE49-F238E27FC236}">
                <a16:creationId xmlns:a16="http://schemas.microsoft.com/office/drawing/2014/main" id="{2D94FD05-9634-4192-B84F-45B9A2FA8AF5}"/>
              </a:ext>
            </a:extLst>
          </p:cNvPr>
          <p:cNvSpPr>
            <a:spLocks noGrp="1"/>
          </p:cNvSpPr>
          <p:nvPr>
            <p:ph type="sldNum" sz="quarter" idx="12"/>
          </p:nvPr>
        </p:nvSpPr>
        <p:spPr/>
        <p:txBody>
          <a:bodyPr/>
          <a:lstStyle/>
          <a:p>
            <a:fld id="{23305676-A525-44F0-943E-FE252ECA109C}" type="slidenum">
              <a:rPr lang="en-US" smtClean="0"/>
              <a:t>19</a:t>
            </a:fld>
            <a:endParaRPr lang="en-US"/>
          </a:p>
        </p:txBody>
      </p:sp>
    </p:spTree>
    <p:extLst>
      <p:ext uri="{BB962C8B-B14F-4D97-AF65-F5344CB8AC3E}">
        <p14:creationId xmlns:p14="http://schemas.microsoft.com/office/powerpoint/2010/main" val="754544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C36A-9ADC-4405-BA35-91205E7A30CE}"/>
              </a:ext>
            </a:extLst>
          </p:cNvPr>
          <p:cNvSpPr>
            <a:spLocks noGrp="1"/>
          </p:cNvSpPr>
          <p:nvPr>
            <p:ph type="title"/>
          </p:nvPr>
        </p:nvSpPr>
        <p:spPr>
          <a:xfrm>
            <a:off x="0" y="48687"/>
            <a:ext cx="12192000" cy="706090"/>
          </a:xfrm>
        </p:spPr>
        <p:txBody>
          <a:bodyPr>
            <a:normAutofit/>
          </a:bodyPr>
          <a:lstStyle/>
          <a:p>
            <a:pPr algn="ctr"/>
            <a:r>
              <a:rPr lang="en-IN" sz="2500" b="1" dirty="0">
                <a:solidFill>
                  <a:srgbClr val="111111"/>
                </a:solidFill>
                <a:latin typeface="Cambria" panose="02040503050406030204" pitchFamily="18" charset="0"/>
                <a:ea typeface="Cambria" panose="02040503050406030204" pitchFamily="18" charset="0"/>
              </a:rPr>
              <a:t>Introduction</a:t>
            </a:r>
            <a:endParaRPr lang="en-IN" sz="2500" dirty="0">
              <a:latin typeface="Cambria" panose="02040503050406030204" pitchFamily="18" charset="0"/>
              <a:ea typeface="Cambria" panose="02040503050406030204" pitchFamily="18" charset="0"/>
            </a:endParaRPr>
          </a:p>
        </p:txBody>
      </p:sp>
      <p:sp>
        <p:nvSpPr>
          <p:cNvPr id="4" name="Title 1">
            <a:extLst>
              <a:ext uri="{FF2B5EF4-FFF2-40B4-BE49-F238E27FC236}">
                <a16:creationId xmlns:a16="http://schemas.microsoft.com/office/drawing/2014/main" id="{FF03C2B9-75E2-46B7-B638-5AA734F169D6}"/>
              </a:ext>
            </a:extLst>
          </p:cNvPr>
          <p:cNvSpPr txBox="1">
            <a:spLocks/>
          </p:cNvSpPr>
          <p:nvPr/>
        </p:nvSpPr>
        <p:spPr>
          <a:xfrm>
            <a:off x="381000" y="754776"/>
            <a:ext cx="11399520" cy="5767943"/>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endParaRPr lang="en-IN" sz="22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a:lnSpc>
                <a:spcPct val="150000"/>
              </a:lnSpc>
            </a:pPr>
            <a:r>
              <a:rPr lang="en-IN" sz="22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 picture is worth a thousand words”</a:t>
            </a:r>
          </a:p>
          <a:p>
            <a:pPr algn="just">
              <a:lnSpc>
                <a:spcPct val="150000"/>
              </a:lnSpc>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200" dirty="0">
                <a:solidFill>
                  <a:srgbClr val="111111"/>
                </a:solidFill>
                <a:latin typeface="Cambria" panose="02040503050406030204" pitchFamily="18" charset="0"/>
                <a:ea typeface="Cambria" panose="02040503050406030204" pitchFamily="18" charset="0"/>
              </a:rPr>
              <a:t>That’s because an image can often convey “what’s going on”, more quickly, more efficiently, and often more effectively than words. </a:t>
            </a:r>
          </a:p>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200" dirty="0">
                <a:solidFill>
                  <a:srgbClr val="111111"/>
                </a:solidFill>
                <a:latin typeface="Cambria" panose="02040503050406030204" pitchFamily="18" charset="0"/>
                <a:ea typeface="Cambria" panose="02040503050406030204" pitchFamily="18" charset="0"/>
              </a:rPr>
              <a:t>Big data visualization techniques exploit this fact: they are all about turning data into pictures by presenting data in pictorial or graphical format</a:t>
            </a:r>
          </a:p>
        </p:txBody>
      </p:sp>
    </p:spTree>
    <p:extLst>
      <p:ext uri="{BB962C8B-B14F-4D97-AF65-F5344CB8AC3E}">
        <p14:creationId xmlns:p14="http://schemas.microsoft.com/office/powerpoint/2010/main" val="4058283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E0E5-03D3-4E28-BAAD-A9DAFC9083FB}"/>
              </a:ext>
            </a:extLst>
          </p:cNvPr>
          <p:cNvSpPr>
            <a:spLocks noGrp="1"/>
          </p:cNvSpPr>
          <p:nvPr>
            <p:ph type="title"/>
          </p:nvPr>
        </p:nvSpPr>
        <p:spPr/>
        <p:txBody>
          <a:bodyPr/>
          <a:lstStyle/>
          <a:p>
            <a:r>
              <a:rPr lang="en-US" dirty="0"/>
              <a:t>Variety</a:t>
            </a:r>
          </a:p>
        </p:txBody>
      </p:sp>
      <p:sp>
        <p:nvSpPr>
          <p:cNvPr id="3" name="Content Placeholder 2">
            <a:extLst>
              <a:ext uri="{FF2B5EF4-FFF2-40B4-BE49-F238E27FC236}">
                <a16:creationId xmlns:a16="http://schemas.microsoft.com/office/drawing/2014/main" id="{32F1F673-16D1-41A3-85A6-540FD1E96403}"/>
              </a:ext>
            </a:extLst>
          </p:cNvPr>
          <p:cNvSpPr>
            <a:spLocks noGrp="1"/>
          </p:cNvSpPr>
          <p:nvPr>
            <p:ph idx="1"/>
          </p:nvPr>
        </p:nvSpPr>
        <p:spPr/>
        <p:txBody>
          <a:bodyPr/>
          <a:lstStyle/>
          <a:p>
            <a:r>
              <a:rPr lang="en-US" dirty="0"/>
              <a:t>relational databases are considered to be highly structured, although they may contain text in VARCHAR2, CLOB, or BLOB fields.</a:t>
            </a:r>
          </a:p>
          <a:p>
            <a:r>
              <a:rPr lang="en-US" dirty="0"/>
              <a:t>Data today comes from many kinds of data sources, and the level in which that data is structured varies greatly from data source to data source</a:t>
            </a:r>
          </a:p>
          <a:p>
            <a:r>
              <a:rPr lang="en-US" dirty="0"/>
              <a:t>Formats that go beyond pure text, photo, audio, video, web, GPS data, sensor data, relational databases, documents, SMS, pdf, flash, and so on</a:t>
            </a:r>
          </a:p>
        </p:txBody>
      </p:sp>
      <p:sp>
        <p:nvSpPr>
          <p:cNvPr id="6" name="Slide Number Placeholder 5">
            <a:extLst>
              <a:ext uri="{FF2B5EF4-FFF2-40B4-BE49-F238E27FC236}">
                <a16:creationId xmlns:a16="http://schemas.microsoft.com/office/drawing/2014/main" id="{53FE629E-91CC-4989-9982-4AFFE32707C6}"/>
              </a:ext>
            </a:extLst>
          </p:cNvPr>
          <p:cNvSpPr>
            <a:spLocks noGrp="1"/>
          </p:cNvSpPr>
          <p:nvPr>
            <p:ph type="sldNum" sz="quarter" idx="12"/>
          </p:nvPr>
        </p:nvSpPr>
        <p:spPr/>
        <p:txBody>
          <a:bodyPr/>
          <a:lstStyle/>
          <a:p>
            <a:fld id="{23305676-A525-44F0-943E-FE252ECA109C}" type="slidenum">
              <a:rPr lang="en-US" smtClean="0"/>
              <a:t>20</a:t>
            </a:fld>
            <a:endParaRPr lang="en-US"/>
          </a:p>
        </p:txBody>
      </p:sp>
    </p:spTree>
    <p:extLst>
      <p:ext uri="{BB962C8B-B14F-4D97-AF65-F5344CB8AC3E}">
        <p14:creationId xmlns:p14="http://schemas.microsoft.com/office/powerpoint/2010/main" val="3553366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E0E5-03D3-4E28-BAAD-A9DAFC9083FB}"/>
              </a:ext>
            </a:extLst>
          </p:cNvPr>
          <p:cNvSpPr>
            <a:spLocks noGrp="1"/>
          </p:cNvSpPr>
          <p:nvPr>
            <p:ph type="title"/>
          </p:nvPr>
        </p:nvSpPr>
        <p:spPr/>
        <p:txBody>
          <a:bodyPr/>
          <a:lstStyle/>
          <a:p>
            <a:r>
              <a:rPr lang="en-US" dirty="0"/>
              <a:t>3Vs</a:t>
            </a:r>
          </a:p>
        </p:txBody>
      </p:sp>
      <p:sp>
        <p:nvSpPr>
          <p:cNvPr id="6" name="Slide Number Placeholder 5">
            <a:extLst>
              <a:ext uri="{FF2B5EF4-FFF2-40B4-BE49-F238E27FC236}">
                <a16:creationId xmlns:a16="http://schemas.microsoft.com/office/drawing/2014/main" id="{53FE629E-91CC-4989-9982-4AFFE32707C6}"/>
              </a:ext>
            </a:extLst>
          </p:cNvPr>
          <p:cNvSpPr>
            <a:spLocks noGrp="1"/>
          </p:cNvSpPr>
          <p:nvPr>
            <p:ph type="sldNum" sz="quarter" idx="12"/>
          </p:nvPr>
        </p:nvSpPr>
        <p:spPr/>
        <p:txBody>
          <a:bodyPr/>
          <a:lstStyle/>
          <a:p>
            <a:fld id="{23305676-A525-44F0-943E-FE252ECA109C}" type="slidenum">
              <a:rPr lang="en-US" smtClean="0"/>
              <a:t>21</a:t>
            </a:fld>
            <a:endParaRPr lang="en-US"/>
          </a:p>
        </p:txBody>
      </p:sp>
      <p:pic>
        <p:nvPicPr>
          <p:cNvPr id="8" name="Picture 7">
            <a:extLst>
              <a:ext uri="{FF2B5EF4-FFF2-40B4-BE49-F238E27FC236}">
                <a16:creationId xmlns:a16="http://schemas.microsoft.com/office/drawing/2014/main" id="{5CE2F0AC-0580-4A58-8958-C54CF097A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622" y="1339215"/>
            <a:ext cx="4803458" cy="4533134"/>
          </a:xfrm>
          <a:prstGeom prst="rect">
            <a:avLst/>
          </a:prstGeom>
        </p:spPr>
      </p:pic>
    </p:spTree>
    <p:extLst>
      <p:ext uri="{BB962C8B-B14F-4D97-AF65-F5344CB8AC3E}">
        <p14:creationId xmlns:p14="http://schemas.microsoft.com/office/powerpoint/2010/main" val="129640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6C61-FCFD-4F35-8FC2-2A93EDC37A3F}"/>
              </a:ext>
            </a:extLst>
          </p:cNvPr>
          <p:cNvSpPr>
            <a:spLocks noGrp="1"/>
          </p:cNvSpPr>
          <p:nvPr>
            <p:ph type="title"/>
          </p:nvPr>
        </p:nvSpPr>
        <p:spPr/>
        <p:txBody>
          <a:bodyPr/>
          <a:lstStyle/>
          <a:p>
            <a:r>
              <a:rPr lang="en-US" dirty="0"/>
              <a:t>Categorization</a:t>
            </a:r>
          </a:p>
        </p:txBody>
      </p:sp>
      <p:sp>
        <p:nvSpPr>
          <p:cNvPr id="3" name="Content Placeholder 2">
            <a:extLst>
              <a:ext uri="{FF2B5EF4-FFF2-40B4-BE49-F238E27FC236}">
                <a16:creationId xmlns:a16="http://schemas.microsoft.com/office/drawing/2014/main" id="{D29FC0C5-BB04-4894-9673-D03F1DDA7BA0}"/>
              </a:ext>
            </a:extLst>
          </p:cNvPr>
          <p:cNvSpPr>
            <a:spLocks noGrp="1"/>
          </p:cNvSpPr>
          <p:nvPr>
            <p:ph idx="1"/>
          </p:nvPr>
        </p:nvSpPr>
        <p:spPr/>
        <p:txBody>
          <a:bodyPr/>
          <a:lstStyle/>
          <a:p>
            <a:r>
              <a:rPr lang="en-US" dirty="0"/>
              <a:t>The process of categorization helps us to gain an understanding of the data source.</a:t>
            </a:r>
          </a:p>
          <a:p>
            <a:r>
              <a:rPr lang="en-US" dirty="0"/>
              <a:t>Industry commonly categorizes big data this way–into the two groups (structured and unstructured)</a:t>
            </a:r>
          </a:p>
          <a:p>
            <a:r>
              <a:rPr lang="en-US" dirty="0"/>
              <a:t>but the categorizing doesn't stop there.</a:t>
            </a:r>
          </a:p>
          <a:p>
            <a:endParaRPr lang="en-US" dirty="0"/>
          </a:p>
        </p:txBody>
      </p:sp>
      <p:sp>
        <p:nvSpPr>
          <p:cNvPr id="6" name="Slide Number Placeholder 5">
            <a:extLst>
              <a:ext uri="{FF2B5EF4-FFF2-40B4-BE49-F238E27FC236}">
                <a16:creationId xmlns:a16="http://schemas.microsoft.com/office/drawing/2014/main" id="{EA7B96AD-7C6F-419B-8176-8BBF68B488F2}"/>
              </a:ext>
            </a:extLst>
          </p:cNvPr>
          <p:cNvSpPr>
            <a:spLocks noGrp="1"/>
          </p:cNvSpPr>
          <p:nvPr>
            <p:ph type="sldNum" sz="quarter" idx="12"/>
          </p:nvPr>
        </p:nvSpPr>
        <p:spPr/>
        <p:txBody>
          <a:bodyPr/>
          <a:lstStyle/>
          <a:p>
            <a:fld id="{23305676-A525-44F0-943E-FE252ECA109C}" type="slidenum">
              <a:rPr lang="en-US" smtClean="0"/>
              <a:t>22</a:t>
            </a:fld>
            <a:endParaRPr lang="en-US"/>
          </a:p>
        </p:txBody>
      </p:sp>
    </p:spTree>
    <p:extLst>
      <p:ext uri="{BB962C8B-B14F-4D97-AF65-F5344CB8AC3E}">
        <p14:creationId xmlns:p14="http://schemas.microsoft.com/office/powerpoint/2010/main" val="3028194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15BE-F850-4725-80DD-C4A253419EFD}"/>
              </a:ext>
            </a:extLst>
          </p:cNvPr>
          <p:cNvSpPr>
            <a:spLocks noGrp="1"/>
          </p:cNvSpPr>
          <p:nvPr>
            <p:ph type="title"/>
          </p:nvPr>
        </p:nvSpPr>
        <p:spPr/>
        <p:txBody>
          <a:bodyPr/>
          <a:lstStyle/>
          <a:p>
            <a:r>
              <a:rPr lang="en-US" dirty="0"/>
              <a:t>Structured Data vs Unstructured Data </a:t>
            </a:r>
          </a:p>
        </p:txBody>
      </p:sp>
      <p:sp>
        <p:nvSpPr>
          <p:cNvPr id="3" name="Content Placeholder 2">
            <a:extLst>
              <a:ext uri="{FF2B5EF4-FFF2-40B4-BE49-F238E27FC236}">
                <a16:creationId xmlns:a16="http://schemas.microsoft.com/office/drawing/2014/main" id="{65E3D9CC-16C9-424E-B33B-8DF08BE5A040}"/>
              </a:ext>
            </a:extLst>
          </p:cNvPr>
          <p:cNvSpPr>
            <a:spLocks noGrp="1"/>
          </p:cNvSpPr>
          <p:nvPr>
            <p:ph idx="1"/>
          </p:nvPr>
        </p:nvSpPr>
        <p:spPr/>
        <p:txBody>
          <a:bodyPr/>
          <a:lstStyle/>
          <a:p>
            <a:r>
              <a:rPr lang="en-US" dirty="0"/>
              <a:t>Structured data includes subcategories such as </a:t>
            </a:r>
          </a:p>
          <a:p>
            <a:pPr marL="971550" lvl="1" indent="-514350">
              <a:buFont typeface="+mj-lt"/>
              <a:buAutoNum type="arabicPeriod"/>
            </a:pPr>
            <a:r>
              <a:rPr lang="en-US" dirty="0"/>
              <a:t>created, </a:t>
            </a:r>
          </a:p>
          <a:p>
            <a:pPr marL="971550" lvl="1" indent="-514350">
              <a:buFont typeface="+mj-lt"/>
              <a:buAutoNum type="arabicPeriod"/>
            </a:pPr>
            <a:r>
              <a:rPr lang="en-US" dirty="0"/>
              <a:t>provoked, </a:t>
            </a:r>
          </a:p>
          <a:p>
            <a:pPr marL="971550" lvl="1" indent="-514350">
              <a:buFont typeface="+mj-lt"/>
              <a:buAutoNum type="arabicPeriod"/>
            </a:pPr>
            <a:r>
              <a:rPr lang="en-US" dirty="0"/>
              <a:t>transactional, </a:t>
            </a:r>
          </a:p>
          <a:p>
            <a:pPr marL="971550" lvl="1" indent="-514350">
              <a:buFont typeface="+mj-lt"/>
              <a:buAutoNum type="arabicPeriod"/>
            </a:pPr>
            <a:r>
              <a:rPr lang="en-US" dirty="0"/>
              <a:t>compiled, and </a:t>
            </a:r>
          </a:p>
          <a:p>
            <a:pPr marL="971550" lvl="1" indent="-514350">
              <a:buFont typeface="+mj-lt"/>
              <a:buAutoNum type="arabicPeriod"/>
            </a:pPr>
            <a:r>
              <a:rPr lang="en-US" dirty="0"/>
              <a:t>experimental, </a:t>
            </a:r>
          </a:p>
          <a:p>
            <a:r>
              <a:rPr lang="en-US" dirty="0"/>
              <a:t>while unstructured data includes subcategories such as </a:t>
            </a:r>
          </a:p>
          <a:p>
            <a:pPr marL="971550" lvl="1" indent="-514350">
              <a:buFont typeface="+mj-lt"/>
              <a:buAutoNum type="arabicPeriod"/>
            </a:pPr>
            <a:r>
              <a:rPr lang="en-US" dirty="0"/>
              <a:t>captured </a:t>
            </a:r>
          </a:p>
          <a:p>
            <a:pPr marL="971550" lvl="1" indent="-514350">
              <a:buFont typeface="+mj-lt"/>
              <a:buAutoNum type="arabicPeriod"/>
            </a:pPr>
            <a:r>
              <a:rPr lang="en-US" dirty="0"/>
              <a:t>submitted</a:t>
            </a:r>
          </a:p>
        </p:txBody>
      </p:sp>
      <p:sp>
        <p:nvSpPr>
          <p:cNvPr id="6" name="Slide Number Placeholder 5">
            <a:extLst>
              <a:ext uri="{FF2B5EF4-FFF2-40B4-BE49-F238E27FC236}">
                <a16:creationId xmlns:a16="http://schemas.microsoft.com/office/drawing/2014/main" id="{A491AD39-295E-47E8-ABB2-848497D6EC49}"/>
              </a:ext>
            </a:extLst>
          </p:cNvPr>
          <p:cNvSpPr>
            <a:spLocks noGrp="1"/>
          </p:cNvSpPr>
          <p:nvPr>
            <p:ph type="sldNum" sz="quarter" idx="12"/>
          </p:nvPr>
        </p:nvSpPr>
        <p:spPr/>
        <p:txBody>
          <a:bodyPr/>
          <a:lstStyle/>
          <a:p>
            <a:fld id="{23305676-A525-44F0-943E-FE252ECA109C}" type="slidenum">
              <a:rPr lang="en-US" smtClean="0"/>
              <a:t>23</a:t>
            </a:fld>
            <a:endParaRPr lang="en-US"/>
          </a:p>
        </p:txBody>
      </p:sp>
    </p:spTree>
    <p:extLst>
      <p:ext uri="{BB962C8B-B14F-4D97-AF65-F5344CB8AC3E}">
        <p14:creationId xmlns:p14="http://schemas.microsoft.com/office/powerpoint/2010/main" val="3070483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44493-2921-4248-81D4-68DBB5C54264}"/>
              </a:ext>
            </a:extLst>
          </p:cNvPr>
          <p:cNvSpPr>
            <a:spLocks noGrp="1"/>
          </p:cNvSpPr>
          <p:nvPr>
            <p:ph type="title"/>
          </p:nvPr>
        </p:nvSpPr>
        <p:spPr/>
        <p:txBody>
          <a:bodyPr/>
          <a:lstStyle/>
          <a:p>
            <a:r>
              <a:rPr lang="en-US" dirty="0"/>
              <a:t>1. Created data</a:t>
            </a:r>
          </a:p>
        </p:txBody>
      </p:sp>
      <p:sp>
        <p:nvSpPr>
          <p:cNvPr id="3" name="Content Placeholder 2">
            <a:extLst>
              <a:ext uri="{FF2B5EF4-FFF2-40B4-BE49-F238E27FC236}">
                <a16:creationId xmlns:a16="http://schemas.microsoft.com/office/drawing/2014/main" id="{7E44E4DD-08E0-4A5B-BB38-FA610A1BCCB6}"/>
              </a:ext>
            </a:extLst>
          </p:cNvPr>
          <p:cNvSpPr>
            <a:spLocks noGrp="1"/>
          </p:cNvSpPr>
          <p:nvPr>
            <p:ph idx="1"/>
          </p:nvPr>
        </p:nvSpPr>
        <p:spPr/>
        <p:txBody>
          <a:bodyPr/>
          <a:lstStyle/>
          <a:p>
            <a:r>
              <a:rPr lang="en-US" dirty="0"/>
              <a:t>This is the data being </a:t>
            </a:r>
            <a:r>
              <a:rPr lang="en-US" dirty="0">
                <a:solidFill>
                  <a:schemeClr val="accent2">
                    <a:lumMod val="75000"/>
                  </a:schemeClr>
                </a:solidFill>
              </a:rPr>
              <a:t>created for a purpose</a:t>
            </a:r>
            <a:r>
              <a:rPr lang="en-US" dirty="0"/>
              <a:t>; </a:t>
            </a:r>
          </a:p>
          <a:p>
            <a:r>
              <a:rPr lang="en-US" dirty="0"/>
              <a:t>such as focus group surveys or asking website users to establish an account on the site (rather than allowing anonymous access).</a:t>
            </a:r>
          </a:p>
          <a:p>
            <a:endParaRPr lang="en-US" dirty="0"/>
          </a:p>
        </p:txBody>
      </p:sp>
      <p:sp>
        <p:nvSpPr>
          <p:cNvPr id="6" name="Slide Number Placeholder 5">
            <a:extLst>
              <a:ext uri="{FF2B5EF4-FFF2-40B4-BE49-F238E27FC236}">
                <a16:creationId xmlns:a16="http://schemas.microsoft.com/office/drawing/2014/main" id="{25D9E9E1-CE69-4AAD-A2F3-592CF10EB3B5}"/>
              </a:ext>
            </a:extLst>
          </p:cNvPr>
          <p:cNvSpPr>
            <a:spLocks noGrp="1"/>
          </p:cNvSpPr>
          <p:nvPr>
            <p:ph type="sldNum" sz="quarter" idx="12"/>
          </p:nvPr>
        </p:nvSpPr>
        <p:spPr/>
        <p:txBody>
          <a:bodyPr/>
          <a:lstStyle/>
          <a:p>
            <a:fld id="{23305676-A525-44F0-943E-FE252ECA109C}" type="slidenum">
              <a:rPr lang="en-US" smtClean="0"/>
              <a:t>24</a:t>
            </a:fld>
            <a:endParaRPr lang="en-US"/>
          </a:p>
        </p:txBody>
      </p:sp>
    </p:spTree>
    <p:extLst>
      <p:ext uri="{BB962C8B-B14F-4D97-AF65-F5344CB8AC3E}">
        <p14:creationId xmlns:p14="http://schemas.microsoft.com/office/powerpoint/2010/main" val="1015142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6F717-D645-4ADA-921D-2362EB243961}"/>
              </a:ext>
            </a:extLst>
          </p:cNvPr>
          <p:cNvSpPr>
            <a:spLocks noGrp="1"/>
          </p:cNvSpPr>
          <p:nvPr>
            <p:ph type="title"/>
          </p:nvPr>
        </p:nvSpPr>
        <p:spPr/>
        <p:txBody>
          <a:bodyPr/>
          <a:lstStyle/>
          <a:p>
            <a:r>
              <a:rPr lang="en-US" dirty="0"/>
              <a:t>2. Provoked data</a:t>
            </a:r>
          </a:p>
        </p:txBody>
      </p:sp>
      <p:sp>
        <p:nvSpPr>
          <p:cNvPr id="3" name="Content Placeholder 2">
            <a:extLst>
              <a:ext uri="{FF2B5EF4-FFF2-40B4-BE49-F238E27FC236}">
                <a16:creationId xmlns:a16="http://schemas.microsoft.com/office/drawing/2014/main" id="{F697134F-805C-4124-A04F-29DCD12DA2A2}"/>
              </a:ext>
            </a:extLst>
          </p:cNvPr>
          <p:cNvSpPr>
            <a:spLocks noGrp="1"/>
          </p:cNvSpPr>
          <p:nvPr>
            <p:ph idx="1"/>
          </p:nvPr>
        </p:nvSpPr>
        <p:spPr/>
        <p:txBody>
          <a:bodyPr/>
          <a:lstStyle/>
          <a:p>
            <a:r>
              <a:rPr lang="en-US" dirty="0"/>
              <a:t>This is described as </a:t>
            </a:r>
            <a:r>
              <a:rPr lang="en-US" dirty="0">
                <a:solidFill>
                  <a:schemeClr val="accent2">
                    <a:lumMod val="75000"/>
                  </a:schemeClr>
                </a:solidFill>
              </a:rPr>
              <a:t>data received </a:t>
            </a:r>
            <a:r>
              <a:rPr lang="en-US" dirty="0"/>
              <a:t>after some form of </a:t>
            </a:r>
            <a:r>
              <a:rPr lang="en-US" dirty="0">
                <a:solidFill>
                  <a:schemeClr val="accent2">
                    <a:lumMod val="75000"/>
                  </a:schemeClr>
                </a:solidFill>
              </a:rPr>
              <a:t>provoking</a:t>
            </a:r>
            <a:r>
              <a:rPr lang="en-US" dirty="0"/>
              <a:t>,</a:t>
            </a:r>
          </a:p>
          <a:p>
            <a:r>
              <a:rPr lang="en-US" dirty="0"/>
              <a:t>perhaps such as providing someone with the opportunity to express the individual's personal view on a topic, </a:t>
            </a:r>
          </a:p>
          <a:p>
            <a:r>
              <a:rPr lang="en-US" dirty="0"/>
              <a:t>such as customers filling out product review forms.</a:t>
            </a:r>
          </a:p>
        </p:txBody>
      </p:sp>
      <p:sp>
        <p:nvSpPr>
          <p:cNvPr id="6" name="Slide Number Placeholder 5">
            <a:extLst>
              <a:ext uri="{FF2B5EF4-FFF2-40B4-BE49-F238E27FC236}">
                <a16:creationId xmlns:a16="http://schemas.microsoft.com/office/drawing/2014/main" id="{373C004D-3426-4CE1-B83F-DD206435E01F}"/>
              </a:ext>
            </a:extLst>
          </p:cNvPr>
          <p:cNvSpPr>
            <a:spLocks noGrp="1"/>
          </p:cNvSpPr>
          <p:nvPr>
            <p:ph type="sldNum" sz="quarter" idx="12"/>
          </p:nvPr>
        </p:nvSpPr>
        <p:spPr/>
        <p:txBody>
          <a:bodyPr/>
          <a:lstStyle/>
          <a:p>
            <a:fld id="{23305676-A525-44F0-943E-FE252ECA109C}" type="slidenum">
              <a:rPr lang="en-US" smtClean="0"/>
              <a:t>25</a:t>
            </a:fld>
            <a:endParaRPr lang="en-US"/>
          </a:p>
        </p:txBody>
      </p:sp>
    </p:spTree>
    <p:extLst>
      <p:ext uri="{BB962C8B-B14F-4D97-AF65-F5344CB8AC3E}">
        <p14:creationId xmlns:p14="http://schemas.microsoft.com/office/powerpoint/2010/main" val="3202843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81BE-213C-4FFC-B999-57E5BC1FD2B3}"/>
              </a:ext>
            </a:extLst>
          </p:cNvPr>
          <p:cNvSpPr>
            <a:spLocks noGrp="1"/>
          </p:cNvSpPr>
          <p:nvPr>
            <p:ph type="title"/>
          </p:nvPr>
        </p:nvSpPr>
        <p:spPr/>
        <p:txBody>
          <a:bodyPr/>
          <a:lstStyle/>
          <a:p>
            <a:r>
              <a:rPr lang="en-US" dirty="0"/>
              <a:t>3. Transactional data</a:t>
            </a:r>
          </a:p>
        </p:txBody>
      </p:sp>
      <p:sp>
        <p:nvSpPr>
          <p:cNvPr id="3" name="Content Placeholder 2">
            <a:extLst>
              <a:ext uri="{FF2B5EF4-FFF2-40B4-BE49-F238E27FC236}">
                <a16:creationId xmlns:a16="http://schemas.microsoft.com/office/drawing/2014/main" id="{7346F138-7122-4833-96A9-C2962D93364F}"/>
              </a:ext>
            </a:extLst>
          </p:cNvPr>
          <p:cNvSpPr>
            <a:spLocks noGrp="1"/>
          </p:cNvSpPr>
          <p:nvPr>
            <p:ph idx="1"/>
          </p:nvPr>
        </p:nvSpPr>
        <p:spPr/>
        <p:txBody>
          <a:bodyPr/>
          <a:lstStyle/>
          <a:p>
            <a:r>
              <a:rPr lang="en-US" dirty="0"/>
              <a:t>This is data that is described as </a:t>
            </a:r>
            <a:r>
              <a:rPr lang="en-US" dirty="0">
                <a:solidFill>
                  <a:schemeClr val="accent2">
                    <a:lumMod val="75000"/>
                  </a:schemeClr>
                </a:solidFill>
              </a:rPr>
              <a:t>database transactions</a:t>
            </a:r>
            <a:r>
              <a:rPr lang="en-US" dirty="0"/>
              <a:t>, </a:t>
            </a:r>
          </a:p>
          <a:p>
            <a:r>
              <a:rPr lang="en-US" dirty="0"/>
              <a:t>for example, the record of a sales transaction.</a:t>
            </a:r>
          </a:p>
          <a:p>
            <a:endParaRPr lang="en-US" dirty="0"/>
          </a:p>
        </p:txBody>
      </p:sp>
      <p:sp>
        <p:nvSpPr>
          <p:cNvPr id="6" name="Slide Number Placeholder 5">
            <a:extLst>
              <a:ext uri="{FF2B5EF4-FFF2-40B4-BE49-F238E27FC236}">
                <a16:creationId xmlns:a16="http://schemas.microsoft.com/office/drawing/2014/main" id="{2F66AEE3-AED9-46BF-B0C9-7B66D77552B7}"/>
              </a:ext>
            </a:extLst>
          </p:cNvPr>
          <p:cNvSpPr>
            <a:spLocks noGrp="1"/>
          </p:cNvSpPr>
          <p:nvPr>
            <p:ph type="sldNum" sz="quarter" idx="12"/>
          </p:nvPr>
        </p:nvSpPr>
        <p:spPr/>
        <p:txBody>
          <a:bodyPr/>
          <a:lstStyle/>
          <a:p>
            <a:fld id="{23305676-A525-44F0-943E-FE252ECA109C}" type="slidenum">
              <a:rPr lang="en-US" smtClean="0"/>
              <a:t>26</a:t>
            </a:fld>
            <a:endParaRPr lang="en-US"/>
          </a:p>
        </p:txBody>
      </p:sp>
    </p:spTree>
    <p:extLst>
      <p:ext uri="{BB962C8B-B14F-4D97-AF65-F5344CB8AC3E}">
        <p14:creationId xmlns:p14="http://schemas.microsoft.com/office/powerpoint/2010/main" val="2272436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B732-97D7-4EEA-BDAB-4FA0B84CAF98}"/>
              </a:ext>
            </a:extLst>
          </p:cNvPr>
          <p:cNvSpPr>
            <a:spLocks noGrp="1"/>
          </p:cNvSpPr>
          <p:nvPr>
            <p:ph type="title"/>
          </p:nvPr>
        </p:nvSpPr>
        <p:spPr/>
        <p:txBody>
          <a:bodyPr/>
          <a:lstStyle/>
          <a:p>
            <a:r>
              <a:rPr lang="en-US" dirty="0"/>
              <a:t>4. Compiled data</a:t>
            </a:r>
          </a:p>
        </p:txBody>
      </p:sp>
      <p:sp>
        <p:nvSpPr>
          <p:cNvPr id="3" name="Content Placeholder 2">
            <a:extLst>
              <a:ext uri="{FF2B5EF4-FFF2-40B4-BE49-F238E27FC236}">
                <a16:creationId xmlns:a16="http://schemas.microsoft.com/office/drawing/2014/main" id="{596A4D13-3103-49BE-9837-B4A3388F839C}"/>
              </a:ext>
            </a:extLst>
          </p:cNvPr>
          <p:cNvSpPr>
            <a:spLocks noGrp="1"/>
          </p:cNvSpPr>
          <p:nvPr>
            <p:ph idx="1"/>
          </p:nvPr>
        </p:nvSpPr>
        <p:spPr/>
        <p:txBody>
          <a:bodyPr/>
          <a:lstStyle/>
          <a:p>
            <a:r>
              <a:rPr lang="en-US" dirty="0"/>
              <a:t>This is data described as </a:t>
            </a:r>
            <a:r>
              <a:rPr lang="en-US" dirty="0">
                <a:solidFill>
                  <a:schemeClr val="accent2">
                    <a:lumMod val="75000"/>
                  </a:schemeClr>
                </a:solidFill>
              </a:rPr>
              <a:t>information collected </a:t>
            </a:r>
            <a:r>
              <a:rPr lang="en-US" dirty="0"/>
              <a:t>(or compiled) on a particular topic such as credit scores.</a:t>
            </a:r>
          </a:p>
          <a:p>
            <a:endParaRPr lang="en-US" dirty="0"/>
          </a:p>
        </p:txBody>
      </p:sp>
      <p:sp>
        <p:nvSpPr>
          <p:cNvPr id="6" name="Slide Number Placeholder 5">
            <a:extLst>
              <a:ext uri="{FF2B5EF4-FFF2-40B4-BE49-F238E27FC236}">
                <a16:creationId xmlns:a16="http://schemas.microsoft.com/office/drawing/2014/main" id="{6F8E1656-1810-41D0-8D8A-8CD66BF78296}"/>
              </a:ext>
            </a:extLst>
          </p:cNvPr>
          <p:cNvSpPr>
            <a:spLocks noGrp="1"/>
          </p:cNvSpPr>
          <p:nvPr>
            <p:ph type="sldNum" sz="quarter" idx="12"/>
          </p:nvPr>
        </p:nvSpPr>
        <p:spPr/>
        <p:txBody>
          <a:bodyPr/>
          <a:lstStyle/>
          <a:p>
            <a:fld id="{23305676-A525-44F0-943E-FE252ECA109C}" type="slidenum">
              <a:rPr lang="en-US" smtClean="0"/>
              <a:t>27</a:t>
            </a:fld>
            <a:endParaRPr lang="en-US"/>
          </a:p>
        </p:txBody>
      </p:sp>
    </p:spTree>
    <p:extLst>
      <p:ext uri="{BB962C8B-B14F-4D97-AF65-F5344CB8AC3E}">
        <p14:creationId xmlns:p14="http://schemas.microsoft.com/office/powerpoint/2010/main" val="745510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902A-F472-4AA7-AA5A-1A249AC1573C}"/>
              </a:ext>
            </a:extLst>
          </p:cNvPr>
          <p:cNvSpPr>
            <a:spLocks noGrp="1"/>
          </p:cNvSpPr>
          <p:nvPr>
            <p:ph type="title"/>
          </p:nvPr>
        </p:nvSpPr>
        <p:spPr/>
        <p:txBody>
          <a:bodyPr/>
          <a:lstStyle/>
          <a:p>
            <a:r>
              <a:rPr lang="en-US" dirty="0"/>
              <a:t>5. Experimental data</a:t>
            </a:r>
          </a:p>
        </p:txBody>
      </p:sp>
      <p:sp>
        <p:nvSpPr>
          <p:cNvPr id="3" name="Content Placeholder 2">
            <a:extLst>
              <a:ext uri="{FF2B5EF4-FFF2-40B4-BE49-F238E27FC236}">
                <a16:creationId xmlns:a16="http://schemas.microsoft.com/office/drawing/2014/main" id="{27B5A58E-8E66-4341-B334-6257C433D61C}"/>
              </a:ext>
            </a:extLst>
          </p:cNvPr>
          <p:cNvSpPr>
            <a:spLocks noGrp="1"/>
          </p:cNvSpPr>
          <p:nvPr>
            <p:ph idx="1"/>
          </p:nvPr>
        </p:nvSpPr>
        <p:spPr/>
        <p:txBody>
          <a:bodyPr/>
          <a:lstStyle/>
          <a:p>
            <a:r>
              <a:rPr lang="en-US" dirty="0"/>
              <a:t>when someone </a:t>
            </a:r>
            <a:r>
              <a:rPr lang="en-US" dirty="0">
                <a:solidFill>
                  <a:schemeClr val="accent2">
                    <a:lumMod val="75000"/>
                  </a:schemeClr>
                </a:solidFill>
              </a:rPr>
              <a:t>experiments with data </a:t>
            </a:r>
            <a:r>
              <a:rPr lang="en-US" dirty="0"/>
              <a:t>and/or sources of data to explore potential new insights. </a:t>
            </a:r>
          </a:p>
          <a:p>
            <a:r>
              <a:rPr lang="en-US" dirty="0"/>
              <a:t>For example, combining or relating sales transactions to marketing and </a:t>
            </a:r>
          </a:p>
          <a:p>
            <a:r>
              <a:rPr lang="en-US" dirty="0"/>
              <a:t>promotional information to determine a (potential) correlation.</a:t>
            </a:r>
          </a:p>
          <a:p>
            <a:endParaRPr lang="en-US" dirty="0"/>
          </a:p>
        </p:txBody>
      </p:sp>
      <p:sp>
        <p:nvSpPr>
          <p:cNvPr id="6" name="Slide Number Placeholder 5">
            <a:extLst>
              <a:ext uri="{FF2B5EF4-FFF2-40B4-BE49-F238E27FC236}">
                <a16:creationId xmlns:a16="http://schemas.microsoft.com/office/drawing/2014/main" id="{77A3198E-BA72-4DDE-A24D-1F1EB653FF08}"/>
              </a:ext>
            </a:extLst>
          </p:cNvPr>
          <p:cNvSpPr>
            <a:spLocks noGrp="1"/>
          </p:cNvSpPr>
          <p:nvPr>
            <p:ph type="sldNum" sz="quarter" idx="12"/>
          </p:nvPr>
        </p:nvSpPr>
        <p:spPr/>
        <p:txBody>
          <a:bodyPr/>
          <a:lstStyle/>
          <a:p>
            <a:fld id="{23305676-A525-44F0-943E-FE252ECA109C}" type="slidenum">
              <a:rPr lang="en-US" smtClean="0"/>
              <a:t>28</a:t>
            </a:fld>
            <a:endParaRPr lang="en-US"/>
          </a:p>
        </p:txBody>
      </p:sp>
    </p:spTree>
    <p:extLst>
      <p:ext uri="{BB962C8B-B14F-4D97-AF65-F5344CB8AC3E}">
        <p14:creationId xmlns:p14="http://schemas.microsoft.com/office/powerpoint/2010/main" val="3623579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263D5-EF40-43B4-AA11-F02F07CE9DF0}"/>
              </a:ext>
            </a:extLst>
          </p:cNvPr>
          <p:cNvSpPr>
            <a:spLocks noGrp="1"/>
          </p:cNvSpPr>
          <p:nvPr>
            <p:ph type="title"/>
          </p:nvPr>
        </p:nvSpPr>
        <p:spPr/>
        <p:txBody>
          <a:bodyPr/>
          <a:lstStyle/>
          <a:p>
            <a:r>
              <a:rPr lang="en-US" dirty="0"/>
              <a:t>1. Captured data</a:t>
            </a:r>
          </a:p>
        </p:txBody>
      </p:sp>
      <p:sp>
        <p:nvSpPr>
          <p:cNvPr id="3" name="Content Placeholder 2">
            <a:extLst>
              <a:ext uri="{FF2B5EF4-FFF2-40B4-BE49-F238E27FC236}">
                <a16:creationId xmlns:a16="http://schemas.microsoft.com/office/drawing/2014/main" id="{820BA504-C40E-4D3B-8BD3-9253C8DE1AAE}"/>
              </a:ext>
            </a:extLst>
          </p:cNvPr>
          <p:cNvSpPr>
            <a:spLocks noGrp="1"/>
          </p:cNvSpPr>
          <p:nvPr>
            <p:ph idx="1"/>
          </p:nvPr>
        </p:nvSpPr>
        <p:spPr/>
        <p:txBody>
          <a:bodyPr/>
          <a:lstStyle/>
          <a:p>
            <a:r>
              <a:rPr lang="en-US" dirty="0"/>
              <a:t>This is the </a:t>
            </a:r>
            <a:r>
              <a:rPr lang="en-US" dirty="0">
                <a:solidFill>
                  <a:schemeClr val="accent2">
                    <a:lumMod val="75000"/>
                  </a:schemeClr>
                </a:solidFill>
              </a:rPr>
              <a:t>data created passively </a:t>
            </a:r>
            <a:r>
              <a:rPr lang="en-US" dirty="0"/>
              <a:t>due to a person's behavior </a:t>
            </a:r>
          </a:p>
          <a:p>
            <a:r>
              <a:rPr lang="en-US" dirty="0"/>
              <a:t>like when you enter a search term on Google - perhaps the creepiest data of all!</a:t>
            </a:r>
          </a:p>
        </p:txBody>
      </p:sp>
      <p:sp>
        <p:nvSpPr>
          <p:cNvPr id="6" name="Slide Number Placeholder 5">
            <a:extLst>
              <a:ext uri="{FF2B5EF4-FFF2-40B4-BE49-F238E27FC236}">
                <a16:creationId xmlns:a16="http://schemas.microsoft.com/office/drawing/2014/main" id="{21FA5F7F-E9BA-449C-B42E-A848CB5B4AFB}"/>
              </a:ext>
            </a:extLst>
          </p:cNvPr>
          <p:cNvSpPr>
            <a:spLocks noGrp="1"/>
          </p:cNvSpPr>
          <p:nvPr>
            <p:ph type="sldNum" sz="quarter" idx="12"/>
          </p:nvPr>
        </p:nvSpPr>
        <p:spPr/>
        <p:txBody>
          <a:bodyPr/>
          <a:lstStyle/>
          <a:p>
            <a:fld id="{23305676-A525-44F0-943E-FE252ECA109C}" type="slidenum">
              <a:rPr lang="en-US" smtClean="0"/>
              <a:t>29</a:t>
            </a:fld>
            <a:endParaRPr lang="en-US" dirty="0"/>
          </a:p>
        </p:txBody>
      </p:sp>
    </p:spTree>
    <p:extLst>
      <p:ext uri="{BB962C8B-B14F-4D97-AF65-F5344CB8AC3E}">
        <p14:creationId xmlns:p14="http://schemas.microsoft.com/office/powerpoint/2010/main" val="2071734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C36A-9ADC-4405-BA35-91205E7A30CE}"/>
              </a:ext>
            </a:extLst>
          </p:cNvPr>
          <p:cNvSpPr>
            <a:spLocks noGrp="1"/>
          </p:cNvSpPr>
          <p:nvPr>
            <p:ph type="title"/>
          </p:nvPr>
        </p:nvSpPr>
        <p:spPr>
          <a:xfrm>
            <a:off x="0" y="48687"/>
            <a:ext cx="12192000" cy="706090"/>
          </a:xfrm>
        </p:spPr>
        <p:txBody>
          <a:bodyPr>
            <a:normAutofit/>
          </a:bodyPr>
          <a:lstStyle/>
          <a:p>
            <a:pPr algn="ctr"/>
            <a:r>
              <a:rPr lang="en-IN" sz="2500" b="1" dirty="0">
                <a:solidFill>
                  <a:srgbClr val="111111"/>
                </a:solidFill>
                <a:latin typeface="Cambria" panose="02040503050406030204" pitchFamily="18" charset="0"/>
                <a:ea typeface="Cambria" panose="02040503050406030204" pitchFamily="18" charset="0"/>
              </a:rPr>
              <a:t>What Is Big Data Visualization?</a:t>
            </a:r>
            <a:endParaRPr lang="en-IN" sz="2500" dirty="0">
              <a:latin typeface="Cambria" panose="02040503050406030204" pitchFamily="18" charset="0"/>
              <a:ea typeface="Cambria" panose="02040503050406030204" pitchFamily="18" charset="0"/>
            </a:endParaRPr>
          </a:p>
        </p:txBody>
      </p:sp>
      <p:sp>
        <p:nvSpPr>
          <p:cNvPr id="4" name="Title 1">
            <a:extLst>
              <a:ext uri="{FF2B5EF4-FFF2-40B4-BE49-F238E27FC236}">
                <a16:creationId xmlns:a16="http://schemas.microsoft.com/office/drawing/2014/main" id="{FF03C2B9-75E2-46B7-B638-5AA734F169D6}"/>
              </a:ext>
            </a:extLst>
          </p:cNvPr>
          <p:cNvSpPr txBox="1">
            <a:spLocks/>
          </p:cNvSpPr>
          <p:nvPr/>
        </p:nvSpPr>
        <p:spPr>
          <a:xfrm>
            <a:off x="381000" y="754776"/>
            <a:ext cx="11399520" cy="5767943"/>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200" dirty="0">
                <a:solidFill>
                  <a:srgbClr val="111111"/>
                </a:solidFill>
                <a:latin typeface="Cambria" panose="02040503050406030204" pitchFamily="18" charset="0"/>
                <a:ea typeface="Cambria" panose="02040503050406030204" pitchFamily="18" charset="0"/>
              </a:rPr>
              <a:t>Big Data visualization involves the presentation of data of almost any type in a graphical format that makes it easy to understand and interpret.</a:t>
            </a:r>
          </a:p>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200" dirty="0">
                <a:solidFill>
                  <a:srgbClr val="111111"/>
                </a:solidFill>
                <a:latin typeface="Cambria" panose="02040503050406030204" pitchFamily="18" charset="0"/>
                <a:ea typeface="Cambria" panose="02040503050406030204" pitchFamily="18" charset="0"/>
              </a:rPr>
              <a:t>But it goes far beyond typical corporate graphs, histograms and pie charts to more complex representations like heat maps and fever charts, enabling decision makers to explore data sets to identify correlations or unexpected patterns.</a:t>
            </a:r>
          </a:p>
        </p:txBody>
      </p:sp>
    </p:spTree>
    <p:extLst>
      <p:ext uri="{BB962C8B-B14F-4D97-AF65-F5344CB8AC3E}">
        <p14:creationId xmlns:p14="http://schemas.microsoft.com/office/powerpoint/2010/main" val="2010174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A9AB-6CF6-481C-B22E-92161B59A6FB}"/>
              </a:ext>
            </a:extLst>
          </p:cNvPr>
          <p:cNvSpPr>
            <a:spLocks noGrp="1"/>
          </p:cNvSpPr>
          <p:nvPr>
            <p:ph type="title"/>
          </p:nvPr>
        </p:nvSpPr>
        <p:spPr/>
        <p:txBody>
          <a:bodyPr/>
          <a:lstStyle/>
          <a:p>
            <a:r>
              <a:rPr lang="en-US" dirty="0"/>
              <a:t>2. User-generated data</a:t>
            </a:r>
          </a:p>
        </p:txBody>
      </p:sp>
      <p:sp>
        <p:nvSpPr>
          <p:cNvPr id="3" name="Content Placeholder 2">
            <a:extLst>
              <a:ext uri="{FF2B5EF4-FFF2-40B4-BE49-F238E27FC236}">
                <a16:creationId xmlns:a16="http://schemas.microsoft.com/office/drawing/2014/main" id="{A273E5CD-95E5-4E58-9AD7-C037896D009F}"/>
              </a:ext>
            </a:extLst>
          </p:cNvPr>
          <p:cNvSpPr>
            <a:spLocks noGrp="1"/>
          </p:cNvSpPr>
          <p:nvPr>
            <p:ph idx="1"/>
          </p:nvPr>
        </p:nvSpPr>
        <p:spPr/>
        <p:txBody>
          <a:bodyPr/>
          <a:lstStyle/>
          <a:p>
            <a:r>
              <a:rPr lang="en-US" dirty="0"/>
              <a:t>This is the data generated every second by individuals, such as from </a:t>
            </a:r>
            <a:r>
              <a:rPr lang="en-US" dirty="0">
                <a:solidFill>
                  <a:schemeClr val="accent2">
                    <a:lumMod val="75000"/>
                  </a:schemeClr>
                </a:solidFill>
              </a:rPr>
              <a:t>Twitter, Facebook, YouTube, and so on </a:t>
            </a:r>
          </a:p>
          <a:p>
            <a:r>
              <a:rPr lang="en-US" dirty="0"/>
              <a:t>compared to captured data, this is data you willingly create or put out there.</a:t>
            </a:r>
          </a:p>
        </p:txBody>
      </p:sp>
      <p:sp>
        <p:nvSpPr>
          <p:cNvPr id="6" name="Slide Number Placeholder 5">
            <a:extLst>
              <a:ext uri="{FF2B5EF4-FFF2-40B4-BE49-F238E27FC236}">
                <a16:creationId xmlns:a16="http://schemas.microsoft.com/office/drawing/2014/main" id="{12F4138A-B09B-4DEE-AECF-AECA0515F64B}"/>
              </a:ext>
            </a:extLst>
          </p:cNvPr>
          <p:cNvSpPr>
            <a:spLocks noGrp="1"/>
          </p:cNvSpPr>
          <p:nvPr>
            <p:ph type="sldNum" sz="quarter" idx="12"/>
          </p:nvPr>
        </p:nvSpPr>
        <p:spPr/>
        <p:txBody>
          <a:bodyPr/>
          <a:lstStyle/>
          <a:p>
            <a:fld id="{23305676-A525-44F0-943E-FE252ECA109C}" type="slidenum">
              <a:rPr lang="en-US" smtClean="0"/>
              <a:t>30</a:t>
            </a:fld>
            <a:endParaRPr lang="en-US"/>
          </a:p>
        </p:txBody>
      </p:sp>
    </p:spTree>
    <p:extLst>
      <p:ext uri="{BB962C8B-B14F-4D97-AF65-F5344CB8AC3E}">
        <p14:creationId xmlns:p14="http://schemas.microsoft.com/office/powerpoint/2010/main" val="12392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7931-7DBF-430B-A205-6B7E0C6B6757}"/>
              </a:ext>
            </a:extLst>
          </p:cNvPr>
          <p:cNvSpPr>
            <a:spLocks noGrp="1"/>
          </p:cNvSpPr>
          <p:nvPr>
            <p:ph type="title"/>
          </p:nvPr>
        </p:nvSpPr>
        <p:spPr/>
        <p:txBody>
          <a:bodyPr/>
          <a:lstStyle/>
          <a:p>
            <a:r>
              <a:rPr lang="en-US" dirty="0"/>
              <a:t>Final words on Data</a:t>
            </a:r>
          </a:p>
        </p:txBody>
      </p:sp>
      <p:sp>
        <p:nvSpPr>
          <p:cNvPr id="3" name="Content Placeholder 2">
            <a:extLst>
              <a:ext uri="{FF2B5EF4-FFF2-40B4-BE49-F238E27FC236}">
                <a16:creationId xmlns:a16="http://schemas.microsoft.com/office/drawing/2014/main" id="{6D9C13F1-4DA1-4624-A0D6-9320FFB7EAFB}"/>
              </a:ext>
            </a:extLst>
          </p:cNvPr>
          <p:cNvSpPr>
            <a:spLocks noGrp="1"/>
          </p:cNvSpPr>
          <p:nvPr>
            <p:ph idx="1"/>
          </p:nvPr>
        </p:nvSpPr>
        <p:spPr/>
        <p:txBody>
          <a:bodyPr/>
          <a:lstStyle/>
          <a:p>
            <a:r>
              <a:rPr lang="en-US" dirty="0"/>
              <a:t>To sum up, big data comes with </a:t>
            </a:r>
            <a:r>
              <a:rPr lang="en-US" dirty="0">
                <a:solidFill>
                  <a:schemeClr val="accent2">
                    <a:lumMod val="75000"/>
                  </a:schemeClr>
                </a:solidFill>
              </a:rPr>
              <a:t>no common </a:t>
            </a:r>
            <a:r>
              <a:rPr lang="en-US" dirty="0"/>
              <a:t>or </a:t>
            </a:r>
            <a:r>
              <a:rPr lang="en-US" dirty="0">
                <a:solidFill>
                  <a:schemeClr val="accent2">
                    <a:lumMod val="75000"/>
                  </a:schemeClr>
                </a:solidFill>
              </a:rPr>
              <a:t>expected format </a:t>
            </a:r>
          </a:p>
          <a:p>
            <a:r>
              <a:rPr lang="en-US" dirty="0"/>
              <a:t>and the time required to impose a structure on the data has proven to be no longer worth it</a:t>
            </a:r>
          </a:p>
        </p:txBody>
      </p:sp>
      <p:sp>
        <p:nvSpPr>
          <p:cNvPr id="6" name="Slide Number Placeholder 5">
            <a:extLst>
              <a:ext uri="{FF2B5EF4-FFF2-40B4-BE49-F238E27FC236}">
                <a16:creationId xmlns:a16="http://schemas.microsoft.com/office/drawing/2014/main" id="{4C347F93-3EA2-4487-8890-DE6F7340C164}"/>
              </a:ext>
            </a:extLst>
          </p:cNvPr>
          <p:cNvSpPr>
            <a:spLocks noGrp="1"/>
          </p:cNvSpPr>
          <p:nvPr>
            <p:ph type="sldNum" sz="quarter" idx="12"/>
          </p:nvPr>
        </p:nvSpPr>
        <p:spPr/>
        <p:txBody>
          <a:bodyPr/>
          <a:lstStyle/>
          <a:p>
            <a:fld id="{23305676-A525-44F0-943E-FE252ECA109C}" type="slidenum">
              <a:rPr lang="en-US" smtClean="0"/>
              <a:t>31</a:t>
            </a:fld>
            <a:endParaRPr lang="en-US"/>
          </a:p>
        </p:txBody>
      </p:sp>
    </p:spTree>
    <p:extLst>
      <p:ext uri="{BB962C8B-B14F-4D97-AF65-F5344CB8AC3E}">
        <p14:creationId xmlns:p14="http://schemas.microsoft.com/office/powerpoint/2010/main" val="2187437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15D3-730B-4F5E-AAA3-9E73DE32AAAB}"/>
              </a:ext>
            </a:extLst>
          </p:cNvPr>
          <p:cNvSpPr>
            <a:spLocks noGrp="1"/>
          </p:cNvSpPr>
          <p:nvPr>
            <p:ph type="title"/>
          </p:nvPr>
        </p:nvSpPr>
        <p:spPr/>
        <p:txBody>
          <a:bodyPr>
            <a:normAutofit/>
          </a:bodyPr>
          <a:lstStyle/>
          <a:p>
            <a:r>
              <a:rPr lang="en-US" dirty="0"/>
              <a:t>Additional challenging areas that big</a:t>
            </a:r>
            <a:br>
              <a:rPr lang="en-US" dirty="0"/>
            </a:br>
            <a:r>
              <a:rPr lang="en-US" dirty="0"/>
              <a:t>data brings to the table</a:t>
            </a:r>
          </a:p>
        </p:txBody>
      </p:sp>
      <p:sp>
        <p:nvSpPr>
          <p:cNvPr id="3" name="Content Placeholder 2">
            <a:extLst>
              <a:ext uri="{FF2B5EF4-FFF2-40B4-BE49-F238E27FC236}">
                <a16:creationId xmlns:a16="http://schemas.microsoft.com/office/drawing/2014/main" id="{D4B9ED9B-9C1F-45B5-90A6-0FB27375F65C}"/>
              </a:ext>
            </a:extLst>
          </p:cNvPr>
          <p:cNvSpPr>
            <a:spLocks noGrp="1"/>
          </p:cNvSpPr>
          <p:nvPr>
            <p:ph idx="1"/>
          </p:nvPr>
        </p:nvSpPr>
        <p:spPr/>
        <p:txBody>
          <a:bodyPr/>
          <a:lstStyle/>
          <a:p>
            <a:r>
              <a:rPr lang="en-US" dirty="0"/>
              <a:t> </a:t>
            </a:r>
            <a:r>
              <a:rPr lang="en-US" sz="4000" dirty="0"/>
              <a:t>the ability to effectively deal with </a:t>
            </a:r>
          </a:p>
          <a:p>
            <a:pPr lvl="1"/>
            <a:r>
              <a:rPr lang="en-US" sz="3600" dirty="0">
                <a:solidFill>
                  <a:schemeClr val="accent2">
                    <a:lumMod val="75000"/>
                  </a:schemeClr>
                </a:solidFill>
              </a:rPr>
              <a:t>data quality, </a:t>
            </a:r>
          </a:p>
          <a:p>
            <a:pPr lvl="1"/>
            <a:r>
              <a:rPr lang="en-US" sz="3600" dirty="0">
                <a:solidFill>
                  <a:schemeClr val="accent2">
                    <a:lumMod val="75000"/>
                  </a:schemeClr>
                </a:solidFill>
              </a:rPr>
              <a:t>outliers</a:t>
            </a:r>
            <a:r>
              <a:rPr lang="en-US" sz="3600" dirty="0"/>
              <a:t>, and </a:t>
            </a:r>
          </a:p>
          <a:p>
            <a:pPr lvl="1"/>
            <a:r>
              <a:rPr lang="en-US" sz="3600" dirty="0"/>
              <a:t>to </a:t>
            </a:r>
            <a:r>
              <a:rPr lang="en-US" sz="3600" dirty="0">
                <a:solidFill>
                  <a:schemeClr val="accent2">
                    <a:lumMod val="75000"/>
                  </a:schemeClr>
                </a:solidFill>
              </a:rPr>
              <a:t>display results in a meaningful w</a:t>
            </a:r>
            <a:r>
              <a:rPr lang="en-US" sz="3600" dirty="0"/>
              <a:t>ay, to name a few.</a:t>
            </a:r>
          </a:p>
          <a:p>
            <a:endParaRPr lang="en-US" dirty="0"/>
          </a:p>
        </p:txBody>
      </p:sp>
      <p:sp>
        <p:nvSpPr>
          <p:cNvPr id="6" name="Slide Number Placeholder 5">
            <a:extLst>
              <a:ext uri="{FF2B5EF4-FFF2-40B4-BE49-F238E27FC236}">
                <a16:creationId xmlns:a16="http://schemas.microsoft.com/office/drawing/2014/main" id="{C5C45200-8E4D-46AD-8EA6-FB867B631645}"/>
              </a:ext>
            </a:extLst>
          </p:cNvPr>
          <p:cNvSpPr>
            <a:spLocks noGrp="1"/>
          </p:cNvSpPr>
          <p:nvPr>
            <p:ph type="sldNum" sz="quarter" idx="12"/>
          </p:nvPr>
        </p:nvSpPr>
        <p:spPr/>
        <p:txBody>
          <a:bodyPr/>
          <a:lstStyle/>
          <a:p>
            <a:fld id="{23305676-A525-44F0-943E-FE252ECA109C}" type="slidenum">
              <a:rPr lang="en-US" smtClean="0"/>
              <a:t>32</a:t>
            </a:fld>
            <a:endParaRPr lang="en-US"/>
          </a:p>
        </p:txBody>
      </p:sp>
    </p:spTree>
    <p:extLst>
      <p:ext uri="{BB962C8B-B14F-4D97-AF65-F5344CB8AC3E}">
        <p14:creationId xmlns:p14="http://schemas.microsoft.com/office/powerpoint/2010/main" val="3336862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30C2-62A5-4BA5-B187-D791575F8525}"/>
              </a:ext>
            </a:extLst>
          </p:cNvPr>
          <p:cNvSpPr>
            <a:spLocks noGrp="1"/>
          </p:cNvSpPr>
          <p:nvPr>
            <p:ph type="title"/>
          </p:nvPr>
        </p:nvSpPr>
        <p:spPr>
          <a:xfrm>
            <a:off x="838200" y="166345"/>
            <a:ext cx="10515600" cy="1325563"/>
          </a:xfrm>
        </p:spPr>
        <p:txBody>
          <a:bodyPr/>
          <a:lstStyle/>
          <a:p>
            <a:r>
              <a:rPr lang="en-US" dirty="0"/>
              <a:t>Data quality</a:t>
            </a:r>
          </a:p>
        </p:txBody>
      </p:sp>
      <p:sp>
        <p:nvSpPr>
          <p:cNvPr id="3" name="Content Placeholder 2">
            <a:extLst>
              <a:ext uri="{FF2B5EF4-FFF2-40B4-BE49-F238E27FC236}">
                <a16:creationId xmlns:a16="http://schemas.microsoft.com/office/drawing/2014/main" id="{A051E337-A49E-4318-94D6-57CA2CF3842B}"/>
              </a:ext>
            </a:extLst>
          </p:cNvPr>
          <p:cNvSpPr>
            <a:spLocks noGrp="1"/>
          </p:cNvSpPr>
          <p:nvPr>
            <p:ph idx="1"/>
          </p:nvPr>
        </p:nvSpPr>
        <p:spPr>
          <a:xfrm>
            <a:off x="838200" y="1338470"/>
            <a:ext cx="10515600" cy="4838493"/>
          </a:xfrm>
        </p:spPr>
        <p:txBody>
          <a:bodyPr>
            <a:normAutofit lnSpcReduction="10000"/>
          </a:bodyPr>
          <a:lstStyle/>
          <a:p>
            <a:r>
              <a:rPr lang="en-US" dirty="0"/>
              <a:t>The value of almost anything and everything is directly proportional to its level of quality and higher quality is equal to higher value.</a:t>
            </a:r>
          </a:p>
          <a:p>
            <a:endParaRPr lang="en-US" dirty="0"/>
          </a:p>
          <a:p>
            <a:r>
              <a:rPr lang="en-US" dirty="0"/>
              <a:t>The general areas of data quality include:</a:t>
            </a:r>
          </a:p>
          <a:p>
            <a:pPr lvl="1"/>
            <a:r>
              <a:rPr lang="en-US" dirty="0"/>
              <a:t>Accuracy</a:t>
            </a:r>
          </a:p>
          <a:p>
            <a:pPr lvl="1"/>
            <a:r>
              <a:rPr lang="en-US" dirty="0"/>
              <a:t>Completeness</a:t>
            </a:r>
          </a:p>
          <a:p>
            <a:pPr lvl="1"/>
            <a:r>
              <a:rPr lang="en-US" dirty="0"/>
              <a:t>Update status</a:t>
            </a:r>
          </a:p>
          <a:p>
            <a:pPr lvl="1"/>
            <a:r>
              <a:rPr lang="en-US" dirty="0"/>
              <a:t>Relevance</a:t>
            </a:r>
          </a:p>
          <a:p>
            <a:pPr lvl="1"/>
            <a:r>
              <a:rPr lang="en-US" dirty="0"/>
              <a:t>Consistency (across sources)</a:t>
            </a:r>
          </a:p>
          <a:p>
            <a:pPr lvl="1"/>
            <a:r>
              <a:rPr lang="en-US" dirty="0"/>
              <a:t>Reliability</a:t>
            </a:r>
          </a:p>
          <a:p>
            <a:pPr lvl="1"/>
            <a:r>
              <a:rPr lang="en-US" dirty="0"/>
              <a:t>Appropriateness</a:t>
            </a:r>
          </a:p>
          <a:p>
            <a:pPr lvl="1"/>
            <a:r>
              <a:rPr lang="en-US" dirty="0"/>
              <a:t>Accessibility</a:t>
            </a:r>
          </a:p>
        </p:txBody>
      </p:sp>
      <p:sp>
        <p:nvSpPr>
          <p:cNvPr id="6" name="Slide Number Placeholder 5">
            <a:extLst>
              <a:ext uri="{FF2B5EF4-FFF2-40B4-BE49-F238E27FC236}">
                <a16:creationId xmlns:a16="http://schemas.microsoft.com/office/drawing/2014/main" id="{585C4A67-7732-4AE9-8B88-0F049D254C63}"/>
              </a:ext>
            </a:extLst>
          </p:cNvPr>
          <p:cNvSpPr>
            <a:spLocks noGrp="1"/>
          </p:cNvSpPr>
          <p:nvPr>
            <p:ph type="sldNum" sz="quarter" idx="12"/>
          </p:nvPr>
        </p:nvSpPr>
        <p:spPr/>
        <p:txBody>
          <a:bodyPr/>
          <a:lstStyle/>
          <a:p>
            <a:fld id="{23305676-A525-44F0-943E-FE252ECA109C}" type="slidenum">
              <a:rPr lang="en-US" smtClean="0"/>
              <a:t>33</a:t>
            </a:fld>
            <a:endParaRPr lang="en-US"/>
          </a:p>
        </p:txBody>
      </p:sp>
    </p:spTree>
    <p:extLst>
      <p:ext uri="{BB962C8B-B14F-4D97-AF65-F5344CB8AC3E}">
        <p14:creationId xmlns:p14="http://schemas.microsoft.com/office/powerpoint/2010/main" val="1521728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C005-B419-4E62-8630-47A5FDD01408}"/>
              </a:ext>
            </a:extLst>
          </p:cNvPr>
          <p:cNvSpPr>
            <a:spLocks noGrp="1"/>
          </p:cNvSpPr>
          <p:nvPr>
            <p:ph type="title"/>
          </p:nvPr>
        </p:nvSpPr>
        <p:spPr/>
        <p:txBody>
          <a:bodyPr/>
          <a:lstStyle/>
          <a:p>
            <a:r>
              <a:rPr lang="en-US" dirty="0"/>
              <a:t>Data quality</a:t>
            </a:r>
          </a:p>
        </p:txBody>
      </p:sp>
      <p:sp>
        <p:nvSpPr>
          <p:cNvPr id="3" name="Content Placeholder 2">
            <a:extLst>
              <a:ext uri="{FF2B5EF4-FFF2-40B4-BE49-F238E27FC236}">
                <a16:creationId xmlns:a16="http://schemas.microsoft.com/office/drawing/2014/main" id="{BE59B1F4-8852-4861-B048-585456C57747}"/>
              </a:ext>
            </a:extLst>
          </p:cNvPr>
          <p:cNvSpPr>
            <a:spLocks noGrp="1"/>
          </p:cNvSpPr>
          <p:nvPr>
            <p:ph idx="1"/>
          </p:nvPr>
        </p:nvSpPr>
        <p:spPr/>
        <p:txBody>
          <a:bodyPr>
            <a:normAutofit lnSpcReduction="10000"/>
          </a:bodyPr>
          <a:lstStyle/>
          <a:p>
            <a:r>
              <a:rPr lang="en-US" dirty="0"/>
              <a:t>The quality of data can be affected by the way it is entered, stored, and managed and the process of addressing data quality</a:t>
            </a:r>
          </a:p>
          <a:p>
            <a:r>
              <a:rPr lang="en-US" dirty="0"/>
              <a:t>requires a routine and regular review and evaluation of the data, and</a:t>
            </a:r>
          </a:p>
          <a:p>
            <a:r>
              <a:rPr lang="en-US" dirty="0"/>
              <a:t>performing on going processes termed profiling and scrubbing</a:t>
            </a:r>
          </a:p>
          <a:p>
            <a:r>
              <a:rPr lang="en-US" b="0" i="0" dirty="0">
                <a:solidFill>
                  <a:srgbClr val="3C3C3C"/>
                </a:solidFill>
                <a:effectLst/>
                <a:latin typeface="Calibri" panose="020F0502020204030204" pitchFamily="34" charset="0"/>
              </a:rPr>
              <a:t>“</a:t>
            </a:r>
            <a:r>
              <a:rPr lang="en-US" b="0" i="0" dirty="0">
                <a:solidFill>
                  <a:schemeClr val="accent2">
                    <a:lumMod val="75000"/>
                  </a:schemeClr>
                </a:solidFill>
                <a:effectLst/>
                <a:latin typeface="Calibri" panose="020F0502020204030204" pitchFamily="34" charset="0"/>
              </a:rPr>
              <a:t>Data profiling </a:t>
            </a:r>
            <a:r>
              <a:rPr lang="en-US" b="0" i="0" dirty="0">
                <a:solidFill>
                  <a:srgbClr val="3C3C3C"/>
                </a:solidFill>
                <a:effectLst/>
                <a:latin typeface="Calibri" panose="020F0502020204030204" pitchFamily="34" charset="0"/>
              </a:rPr>
              <a:t>is the</a:t>
            </a:r>
            <a:r>
              <a:rPr lang="en-US" b="1" i="0" dirty="0">
                <a:solidFill>
                  <a:srgbClr val="3C3C3C"/>
                </a:solidFill>
                <a:effectLst/>
                <a:latin typeface="Calibri" panose="020F0502020204030204" pitchFamily="34" charset="0"/>
              </a:rPr>
              <a:t> process of </a:t>
            </a:r>
            <a:r>
              <a:rPr lang="en-US" b="1" i="0" dirty="0">
                <a:solidFill>
                  <a:schemeClr val="accent2">
                    <a:lumMod val="75000"/>
                  </a:schemeClr>
                </a:solidFill>
                <a:effectLst/>
                <a:latin typeface="Calibri" panose="020F0502020204030204" pitchFamily="34" charset="0"/>
              </a:rPr>
              <a:t>examining</a:t>
            </a:r>
            <a:r>
              <a:rPr lang="en-US" b="0" i="0" dirty="0">
                <a:solidFill>
                  <a:srgbClr val="3C3C3C"/>
                </a:solidFill>
                <a:effectLst/>
                <a:latin typeface="Calibri" panose="020F0502020204030204" pitchFamily="34" charset="0"/>
              </a:rPr>
              <a:t> the data available in an existing data source (e.g. a database or a file) and collecting statistics and information about that data”</a:t>
            </a:r>
          </a:p>
          <a:p>
            <a:r>
              <a:rPr lang="en-US" b="0" i="0" dirty="0">
                <a:solidFill>
                  <a:srgbClr val="3C3C3C"/>
                </a:solidFill>
                <a:effectLst/>
                <a:latin typeface="SAPRegular"/>
              </a:rPr>
              <a:t>“</a:t>
            </a:r>
            <a:r>
              <a:rPr lang="en-US" dirty="0">
                <a:solidFill>
                  <a:schemeClr val="accent2">
                    <a:lumMod val="75000"/>
                  </a:schemeClr>
                </a:solidFill>
                <a:latin typeface="SAPRegular"/>
              </a:rPr>
              <a:t>D</a:t>
            </a:r>
            <a:r>
              <a:rPr lang="en-US" b="0" i="0" dirty="0">
                <a:solidFill>
                  <a:schemeClr val="accent2">
                    <a:lumMod val="75000"/>
                  </a:schemeClr>
                </a:solidFill>
                <a:effectLst/>
                <a:latin typeface="SAPRegular"/>
              </a:rPr>
              <a:t>ata scrubbing</a:t>
            </a:r>
            <a:r>
              <a:rPr lang="en-US" b="0" i="0" dirty="0">
                <a:solidFill>
                  <a:srgbClr val="3C3C3C"/>
                </a:solidFill>
                <a:effectLst/>
                <a:latin typeface="SAPRegular"/>
              </a:rPr>
              <a:t> is the</a:t>
            </a:r>
            <a:r>
              <a:rPr lang="en-US" b="1" i="0" dirty="0">
                <a:solidFill>
                  <a:srgbClr val="3C3C3C"/>
                </a:solidFill>
                <a:effectLst/>
                <a:latin typeface="SAPRegular"/>
              </a:rPr>
              <a:t> process of </a:t>
            </a:r>
            <a:r>
              <a:rPr lang="en-US" b="1" i="0" dirty="0">
                <a:solidFill>
                  <a:schemeClr val="accent2">
                    <a:lumMod val="75000"/>
                  </a:schemeClr>
                </a:solidFill>
                <a:effectLst/>
                <a:latin typeface="SAPRegular"/>
              </a:rPr>
              <a:t>detecting and correcting </a:t>
            </a:r>
            <a:r>
              <a:rPr lang="en-US" b="1" i="0" dirty="0">
                <a:solidFill>
                  <a:srgbClr val="3C3C3C"/>
                </a:solidFill>
                <a:effectLst/>
                <a:latin typeface="SAPRegular"/>
              </a:rPr>
              <a:t>(or removing)</a:t>
            </a:r>
            <a:r>
              <a:rPr lang="en-US" b="0" i="0" dirty="0">
                <a:solidFill>
                  <a:srgbClr val="3C3C3C"/>
                </a:solidFill>
                <a:effectLst/>
                <a:latin typeface="SAPRegular"/>
              </a:rPr>
              <a:t> corrupt or inaccurate records from a record set, table, or database.”</a:t>
            </a:r>
          </a:p>
          <a:p>
            <a:endParaRPr lang="en-US" dirty="0"/>
          </a:p>
        </p:txBody>
      </p:sp>
      <p:sp>
        <p:nvSpPr>
          <p:cNvPr id="6" name="Slide Number Placeholder 5">
            <a:extLst>
              <a:ext uri="{FF2B5EF4-FFF2-40B4-BE49-F238E27FC236}">
                <a16:creationId xmlns:a16="http://schemas.microsoft.com/office/drawing/2014/main" id="{825901B8-8050-483D-99CB-DA47B41845CA}"/>
              </a:ext>
            </a:extLst>
          </p:cNvPr>
          <p:cNvSpPr>
            <a:spLocks noGrp="1"/>
          </p:cNvSpPr>
          <p:nvPr>
            <p:ph type="sldNum" sz="quarter" idx="12"/>
          </p:nvPr>
        </p:nvSpPr>
        <p:spPr/>
        <p:txBody>
          <a:bodyPr/>
          <a:lstStyle/>
          <a:p>
            <a:fld id="{23305676-A525-44F0-943E-FE252ECA109C}" type="slidenum">
              <a:rPr lang="en-US" smtClean="0"/>
              <a:t>34</a:t>
            </a:fld>
            <a:endParaRPr lang="en-US"/>
          </a:p>
        </p:txBody>
      </p:sp>
    </p:spTree>
    <p:extLst>
      <p:ext uri="{BB962C8B-B14F-4D97-AF65-F5344CB8AC3E}">
        <p14:creationId xmlns:p14="http://schemas.microsoft.com/office/powerpoint/2010/main" val="3501635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307B-60CF-4CAA-988A-921D2E34E9C0}"/>
              </a:ext>
            </a:extLst>
          </p:cNvPr>
          <p:cNvSpPr>
            <a:spLocks noGrp="1"/>
          </p:cNvSpPr>
          <p:nvPr>
            <p:ph type="title"/>
          </p:nvPr>
        </p:nvSpPr>
        <p:spPr/>
        <p:txBody>
          <a:bodyPr/>
          <a:lstStyle/>
          <a:p>
            <a:r>
              <a:rPr lang="en-US" dirty="0"/>
              <a:t>Dealing with outliers</a:t>
            </a:r>
          </a:p>
        </p:txBody>
      </p:sp>
      <p:sp>
        <p:nvSpPr>
          <p:cNvPr id="3" name="Content Placeholder 2">
            <a:extLst>
              <a:ext uri="{FF2B5EF4-FFF2-40B4-BE49-F238E27FC236}">
                <a16:creationId xmlns:a16="http://schemas.microsoft.com/office/drawing/2014/main" id="{54342758-DFBE-4617-AE33-949B2F31B1F1}"/>
              </a:ext>
            </a:extLst>
          </p:cNvPr>
          <p:cNvSpPr>
            <a:spLocks noGrp="1"/>
          </p:cNvSpPr>
          <p:nvPr>
            <p:ph idx="1"/>
          </p:nvPr>
        </p:nvSpPr>
        <p:spPr/>
        <p:txBody>
          <a:bodyPr>
            <a:normAutofit/>
          </a:bodyPr>
          <a:lstStyle/>
          <a:p>
            <a:r>
              <a:rPr lang="en-US" dirty="0"/>
              <a:t>As per Sham Mustafa, founder and CEO of data scientist marketplace Correlation One:</a:t>
            </a:r>
          </a:p>
          <a:p>
            <a:r>
              <a:rPr lang="en-US" dirty="0"/>
              <a:t>“</a:t>
            </a:r>
            <a:r>
              <a:rPr lang="en-US" dirty="0">
                <a:solidFill>
                  <a:schemeClr val="accent2">
                    <a:lumMod val="75000"/>
                  </a:schemeClr>
                </a:solidFill>
              </a:rPr>
              <a:t>Anyone who is trying to interpret data needs to care about outliers</a:t>
            </a:r>
            <a:r>
              <a:rPr lang="en-US" dirty="0"/>
              <a:t>”. </a:t>
            </a:r>
          </a:p>
          <a:p>
            <a:r>
              <a:rPr lang="en-US" dirty="0"/>
              <a:t>It doesn't matter if the data is financial, sociological, medical, or even qualitative. </a:t>
            </a:r>
          </a:p>
          <a:p>
            <a:r>
              <a:rPr lang="en-US" dirty="0"/>
              <a:t>Any analysis of that data or information must consider the presence and effect of outliers. </a:t>
            </a:r>
          </a:p>
          <a:p>
            <a:r>
              <a:rPr lang="en-US" dirty="0"/>
              <a:t>Outliers (data that is “distant” from the rest of the data) indicating variabilities or errors – need to be identified and dealt with. </a:t>
            </a:r>
          </a:p>
          <a:p>
            <a:endParaRPr lang="en-US" dirty="0"/>
          </a:p>
        </p:txBody>
      </p:sp>
      <p:sp>
        <p:nvSpPr>
          <p:cNvPr id="6" name="Slide Number Placeholder 5">
            <a:extLst>
              <a:ext uri="{FF2B5EF4-FFF2-40B4-BE49-F238E27FC236}">
                <a16:creationId xmlns:a16="http://schemas.microsoft.com/office/drawing/2014/main" id="{2D0A0980-1AD1-43B7-B04C-39889AD7E7E3}"/>
              </a:ext>
            </a:extLst>
          </p:cNvPr>
          <p:cNvSpPr>
            <a:spLocks noGrp="1"/>
          </p:cNvSpPr>
          <p:nvPr>
            <p:ph type="sldNum" sz="quarter" idx="12"/>
          </p:nvPr>
        </p:nvSpPr>
        <p:spPr/>
        <p:txBody>
          <a:bodyPr/>
          <a:lstStyle/>
          <a:p>
            <a:fld id="{23305676-A525-44F0-943E-FE252ECA109C}" type="slidenum">
              <a:rPr lang="en-US" smtClean="0"/>
              <a:t>35</a:t>
            </a:fld>
            <a:endParaRPr lang="en-US"/>
          </a:p>
        </p:txBody>
      </p:sp>
    </p:spTree>
    <p:extLst>
      <p:ext uri="{BB962C8B-B14F-4D97-AF65-F5344CB8AC3E}">
        <p14:creationId xmlns:p14="http://schemas.microsoft.com/office/powerpoint/2010/main" val="2414695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19C0-9C13-44E5-A177-A703A8C24518}"/>
              </a:ext>
            </a:extLst>
          </p:cNvPr>
          <p:cNvSpPr>
            <a:spLocks noGrp="1"/>
          </p:cNvSpPr>
          <p:nvPr>
            <p:ph type="title"/>
          </p:nvPr>
        </p:nvSpPr>
        <p:spPr/>
        <p:txBody>
          <a:bodyPr/>
          <a:lstStyle/>
          <a:p>
            <a:r>
              <a:rPr lang="en-US" dirty="0"/>
              <a:t>Dealing with outliers</a:t>
            </a:r>
          </a:p>
        </p:txBody>
      </p:sp>
      <p:sp>
        <p:nvSpPr>
          <p:cNvPr id="3" name="Content Placeholder 2">
            <a:extLst>
              <a:ext uri="{FF2B5EF4-FFF2-40B4-BE49-F238E27FC236}">
                <a16:creationId xmlns:a16="http://schemas.microsoft.com/office/drawing/2014/main" id="{9CE13DF9-A997-4C97-8130-085A2D3624DB}"/>
              </a:ext>
            </a:extLst>
          </p:cNvPr>
          <p:cNvSpPr>
            <a:spLocks noGrp="1"/>
          </p:cNvSpPr>
          <p:nvPr>
            <p:ph idx="1"/>
          </p:nvPr>
        </p:nvSpPr>
        <p:spPr/>
        <p:txBody>
          <a:bodyPr>
            <a:normAutofit/>
          </a:bodyPr>
          <a:lstStyle/>
          <a:p>
            <a:r>
              <a:rPr lang="en-US" dirty="0"/>
              <a:t>The following is a simple figure introducing the concept of an outlier, that is, one lonesome red dot separated from the group:</a:t>
            </a:r>
          </a:p>
          <a:p>
            <a:endParaRPr lang="en-US" dirty="0"/>
          </a:p>
          <a:p>
            <a:endParaRPr lang="en-US" dirty="0"/>
          </a:p>
          <a:p>
            <a:endParaRPr lang="en-US" dirty="0"/>
          </a:p>
          <a:p>
            <a:endParaRPr lang="en-US" dirty="0"/>
          </a:p>
          <a:p>
            <a:r>
              <a:rPr lang="en-US" dirty="0"/>
              <a:t>Once identified, regularly accepted methods for dealing with these outliers may be (simply?) moving them to another file or replacing the outliers with other more reasonable or appropriate values.</a:t>
            </a:r>
          </a:p>
        </p:txBody>
      </p:sp>
      <p:pic>
        <p:nvPicPr>
          <p:cNvPr id="5" name="Picture 4">
            <a:extLst>
              <a:ext uri="{FF2B5EF4-FFF2-40B4-BE49-F238E27FC236}">
                <a16:creationId xmlns:a16="http://schemas.microsoft.com/office/drawing/2014/main" id="{14FA4DDE-D6A1-473C-B486-C3296882F053}"/>
              </a:ext>
            </a:extLst>
          </p:cNvPr>
          <p:cNvPicPr>
            <a:picLocks noChangeAspect="1"/>
          </p:cNvPicPr>
          <p:nvPr/>
        </p:nvPicPr>
        <p:blipFill>
          <a:blip r:embed="rId2"/>
          <a:stretch>
            <a:fillRect/>
          </a:stretch>
        </p:blipFill>
        <p:spPr>
          <a:xfrm>
            <a:off x="3242427" y="2695475"/>
            <a:ext cx="5199207" cy="1982542"/>
          </a:xfrm>
          <a:prstGeom prst="rect">
            <a:avLst/>
          </a:prstGeom>
        </p:spPr>
      </p:pic>
      <p:sp>
        <p:nvSpPr>
          <p:cNvPr id="7" name="Slide Number Placeholder 6">
            <a:extLst>
              <a:ext uri="{FF2B5EF4-FFF2-40B4-BE49-F238E27FC236}">
                <a16:creationId xmlns:a16="http://schemas.microsoft.com/office/drawing/2014/main" id="{79AC5061-A853-46DD-83D7-6ED5B54B7436}"/>
              </a:ext>
            </a:extLst>
          </p:cNvPr>
          <p:cNvSpPr>
            <a:spLocks noGrp="1"/>
          </p:cNvSpPr>
          <p:nvPr>
            <p:ph type="sldNum" sz="quarter" idx="12"/>
          </p:nvPr>
        </p:nvSpPr>
        <p:spPr/>
        <p:txBody>
          <a:bodyPr/>
          <a:lstStyle/>
          <a:p>
            <a:fld id="{23305676-A525-44F0-943E-FE252ECA109C}" type="slidenum">
              <a:rPr lang="en-US" smtClean="0"/>
              <a:t>36</a:t>
            </a:fld>
            <a:endParaRPr lang="en-US"/>
          </a:p>
        </p:txBody>
      </p:sp>
    </p:spTree>
    <p:extLst>
      <p:ext uri="{BB962C8B-B14F-4D97-AF65-F5344CB8AC3E}">
        <p14:creationId xmlns:p14="http://schemas.microsoft.com/office/powerpoint/2010/main" val="1754631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D79DA-AE55-4A32-B20D-F5603DDE33D1}"/>
              </a:ext>
            </a:extLst>
          </p:cNvPr>
          <p:cNvSpPr>
            <a:spLocks noGrp="1"/>
          </p:cNvSpPr>
          <p:nvPr>
            <p:ph type="title"/>
          </p:nvPr>
        </p:nvSpPr>
        <p:spPr/>
        <p:txBody>
          <a:bodyPr/>
          <a:lstStyle/>
          <a:p>
            <a:r>
              <a:rPr lang="en-US" dirty="0"/>
              <a:t>Meaningful displays</a:t>
            </a:r>
          </a:p>
        </p:txBody>
      </p:sp>
      <p:sp>
        <p:nvSpPr>
          <p:cNvPr id="3" name="Content Placeholder 2">
            <a:extLst>
              <a:ext uri="{FF2B5EF4-FFF2-40B4-BE49-F238E27FC236}">
                <a16:creationId xmlns:a16="http://schemas.microsoft.com/office/drawing/2014/main" id="{6F380B4C-0C17-4D91-BA6A-396F3D0B4EFE}"/>
              </a:ext>
            </a:extLst>
          </p:cNvPr>
          <p:cNvSpPr>
            <a:spLocks noGrp="1"/>
          </p:cNvSpPr>
          <p:nvPr>
            <p:ph idx="1"/>
          </p:nvPr>
        </p:nvSpPr>
        <p:spPr/>
        <p:txBody>
          <a:bodyPr>
            <a:normAutofit fontScale="92500"/>
          </a:bodyPr>
          <a:lstStyle/>
          <a:p>
            <a:r>
              <a:rPr lang="en-US" dirty="0"/>
              <a:t>Rather than words or text, a diagram clearly demonstrates the power of a visualization when conveying information</a:t>
            </a:r>
          </a:p>
          <a:p>
            <a:r>
              <a:rPr lang="en-US" dirty="0"/>
              <a:t>A picture is worth a thousand words and Seeing is believing are just two adages that elucidate the powers of data visualization.</a:t>
            </a:r>
          </a:p>
          <a:p>
            <a:r>
              <a:rPr lang="en-US" dirty="0"/>
              <a:t>As per </a:t>
            </a:r>
            <a:r>
              <a:rPr lang="en-US" dirty="0" err="1"/>
              <a:t>Millman</a:t>
            </a:r>
            <a:r>
              <a:rPr lang="en-US" dirty="0"/>
              <a:t>/Miller Data Visualization: Getting Value from Information 2014:</a:t>
            </a:r>
          </a:p>
          <a:p>
            <a:r>
              <a:rPr lang="en-US" dirty="0"/>
              <a:t>“</a:t>
            </a:r>
            <a:r>
              <a:rPr lang="en-US" dirty="0">
                <a:solidFill>
                  <a:schemeClr val="accent2">
                    <a:lumMod val="75000"/>
                  </a:schemeClr>
                </a:solidFill>
              </a:rPr>
              <a:t>The whole point of data visualization is to provide a visual experience</a:t>
            </a:r>
            <a:r>
              <a:rPr lang="en-US" dirty="0"/>
              <a:t>.”</a:t>
            </a:r>
          </a:p>
          <a:p>
            <a:r>
              <a:rPr lang="en-US" dirty="0"/>
              <a:t>Data visualization is a key technique permitting individuals to perform analysis, identify key trends or events, and make more confident decisions much more quickly. </a:t>
            </a:r>
          </a:p>
          <a:p>
            <a:endParaRPr lang="en-US" dirty="0"/>
          </a:p>
        </p:txBody>
      </p:sp>
      <p:sp>
        <p:nvSpPr>
          <p:cNvPr id="6" name="Slide Number Placeholder 5">
            <a:extLst>
              <a:ext uri="{FF2B5EF4-FFF2-40B4-BE49-F238E27FC236}">
                <a16:creationId xmlns:a16="http://schemas.microsoft.com/office/drawing/2014/main" id="{745F6B82-B53E-45C7-98D8-EA58316EACC8}"/>
              </a:ext>
            </a:extLst>
          </p:cNvPr>
          <p:cNvSpPr>
            <a:spLocks noGrp="1"/>
          </p:cNvSpPr>
          <p:nvPr>
            <p:ph type="sldNum" sz="quarter" idx="12"/>
          </p:nvPr>
        </p:nvSpPr>
        <p:spPr/>
        <p:txBody>
          <a:bodyPr/>
          <a:lstStyle/>
          <a:p>
            <a:fld id="{23305676-A525-44F0-943E-FE252ECA109C}" type="slidenum">
              <a:rPr lang="en-US" smtClean="0"/>
              <a:t>37</a:t>
            </a:fld>
            <a:endParaRPr lang="en-US"/>
          </a:p>
        </p:txBody>
      </p:sp>
    </p:spTree>
    <p:extLst>
      <p:ext uri="{BB962C8B-B14F-4D97-AF65-F5344CB8AC3E}">
        <p14:creationId xmlns:p14="http://schemas.microsoft.com/office/powerpoint/2010/main" val="575993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0732-217C-491F-862A-6DC55155D12F}"/>
              </a:ext>
            </a:extLst>
          </p:cNvPr>
          <p:cNvSpPr>
            <a:spLocks noGrp="1"/>
          </p:cNvSpPr>
          <p:nvPr>
            <p:ph type="title"/>
          </p:nvPr>
        </p:nvSpPr>
        <p:spPr/>
        <p:txBody>
          <a:bodyPr/>
          <a:lstStyle/>
          <a:p>
            <a:r>
              <a:rPr lang="en-US" dirty="0"/>
              <a:t>Adding a fourth V</a:t>
            </a:r>
          </a:p>
        </p:txBody>
      </p:sp>
      <p:sp>
        <p:nvSpPr>
          <p:cNvPr id="3" name="Content Placeholder 2">
            <a:extLst>
              <a:ext uri="{FF2B5EF4-FFF2-40B4-BE49-F238E27FC236}">
                <a16:creationId xmlns:a16="http://schemas.microsoft.com/office/drawing/2014/main" id="{CFDD18D9-83D6-4538-9213-4F55CD4FFEEF}"/>
              </a:ext>
            </a:extLst>
          </p:cNvPr>
          <p:cNvSpPr>
            <a:spLocks noGrp="1"/>
          </p:cNvSpPr>
          <p:nvPr>
            <p:ph idx="1"/>
          </p:nvPr>
        </p:nvSpPr>
        <p:spPr/>
        <p:txBody>
          <a:bodyPr>
            <a:normAutofit/>
          </a:bodyPr>
          <a:lstStyle/>
          <a:p>
            <a:r>
              <a:rPr lang="en-US" dirty="0"/>
              <a:t>The idea of establishing and improving the quality levels of big data might also be classified as the fourth V: </a:t>
            </a:r>
            <a:r>
              <a:rPr lang="en-US" dirty="0">
                <a:solidFill>
                  <a:schemeClr val="accent2">
                    <a:lumMod val="75000"/>
                  </a:schemeClr>
                </a:solidFill>
              </a:rPr>
              <a:t>veracity-</a:t>
            </a:r>
            <a:r>
              <a:rPr lang="en-US" b="0" i="0" dirty="0">
                <a:solidFill>
                  <a:srgbClr val="202124"/>
                </a:solidFill>
                <a:effectLst/>
                <a:latin typeface="arial" panose="020B0604020202020204" pitchFamily="34" charset="0"/>
              </a:rPr>
              <a:t>conformity to facts; accuracy</a:t>
            </a:r>
            <a:r>
              <a:rPr lang="en-US" dirty="0">
                <a:solidFill>
                  <a:schemeClr val="accent2">
                    <a:lumMod val="75000"/>
                  </a:schemeClr>
                </a:solidFill>
              </a:rPr>
              <a:t>.</a:t>
            </a:r>
          </a:p>
          <a:p>
            <a:r>
              <a:rPr lang="en-US" dirty="0"/>
              <a:t>Can I trust this data?.</a:t>
            </a:r>
          </a:p>
          <a:p>
            <a:r>
              <a:rPr lang="en-US" dirty="0"/>
              <a:t>The uncertainty that comes with big data may cause the perhaps valuable data to </a:t>
            </a:r>
            <a:r>
              <a:rPr lang="en-US"/>
              <a:t>be excluded or over looked.</a:t>
            </a:r>
            <a:endParaRPr lang="en-US" dirty="0"/>
          </a:p>
          <a:p>
            <a:r>
              <a:rPr lang="en-US" dirty="0"/>
              <a:t>A method for dealing with big data veracity is by assigning a veracity grade or veracity score for specific datasets to evade making decisions based on analysis of uncertain and imprecise big data. </a:t>
            </a:r>
          </a:p>
        </p:txBody>
      </p:sp>
      <p:sp>
        <p:nvSpPr>
          <p:cNvPr id="6" name="Slide Number Placeholder 5">
            <a:extLst>
              <a:ext uri="{FF2B5EF4-FFF2-40B4-BE49-F238E27FC236}">
                <a16:creationId xmlns:a16="http://schemas.microsoft.com/office/drawing/2014/main" id="{B0A9F656-6EA1-44CE-A933-1416F41134C4}"/>
              </a:ext>
            </a:extLst>
          </p:cNvPr>
          <p:cNvSpPr>
            <a:spLocks noGrp="1"/>
          </p:cNvSpPr>
          <p:nvPr>
            <p:ph type="sldNum" sz="quarter" idx="12"/>
          </p:nvPr>
        </p:nvSpPr>
        <p:spPr/>
        <p:txBody>
          <a:bodyPr/>
          <a:lstStyle/>
          <a:p>
            <a:fld id="{23305676-A525-44F0-943E-FE252ECA109C}" type="slidenum">
              <a:rPr lang="en-US" smtClean="0"/>
              <a:t>38</a:t>
            </a:fld>
            <a:endParaRPr lang="en-US"/>
          </a:p>
        </p:txBody>
      </p:sp>
    </p:spTree>
    <p:extLst>
      <p:ext uri="{BB962C8B-B14F-4D97-AF65-F5344CB8AC3E}">
        <p14:creationId xmlns:p14="http://schemas.microsoft.com/office/powerpoint/2010/main" val="2711164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2395-9CE8-421C-A115-8FF8A515A5CF}"/>
              </a:ext>
            </a:extLst>
          </p:cNvPr>
          <p:cNvSpPr>
            <a:spLocks noGrp="1"/>
          </p:cNvSpPr>
          <p:nvPr>
            <p:ph type="title"/>
          </p:nvPr>
        </p:nvSpPr>
        <p:spPr/>
        <p:txBody>
          <a:bodyPr/>
          <a:lstStyle/>
          <a:p>
            <a:r>
              <a:rPr lang="en-US" dirty="0"/>
              <a:t>Visualization philosophies</a:t>
            </a:r>
          </a:p>
        </p:txBody>
      </p:sp>
      <p:sp>
        <p:nvSpPr>
          <p:cNvPr id="3" name="Content Placeholder 2">
            <a:extLst>
              <a:ext uri="{FF2B5EF4-FFF2-40B4-BE49-F238E27FC236}">
                <a16:creationId xmlns:a16="http://schemas.microsoft.com/office/drawing/2014/main" id="{3DA09FFF-30D1-4C53-9196-2576043E3816}"/>
              </a:ext>
            </a:extLst>
          </p:cNvPr>
          <p:cNvSpPr>
            <a:spLocks noGrp="1"/>
          </p:cNvSpPr>
          <p:nvPr>
            <p:ph idx="1"/>
          </p:nvPr>
        </p:nvSpPr>
        <p:spPr/>
        <p:txBody>
          <a:bodyPr/>
          <a:lstStyle/>
          <a:p>
            <a:pPr marL="0" indent="0">
              <a:buNone/>
            </a:pPr>
            <a:r>
              <a:rPr lang="en-US" dirty="0"/>
              <a:t>A meaningful display requires you to pay attention to various proven practice philosophies;</a:t>
            </a:r>
          </a:p>
          <a:p>
            <a:pPr marL="0" indent="0">
              <a:buNone/>
            </a:pPr>
            <a:r>
              <a:rPr lang="en-US" dirty="0"/>
              <a:t>these concepts include (but are not limited to):</a:t>
            </a:r>
          </a:p>
          <a:p>
            <a:r>
              <a:rPr lang="en-US" dirty="0"/>
              <a:t>The proper arrangement of related information</a:t>
            </a:r>
          </a:p>
          <a:p>
            <a:r>
              <a:rPr lang="en-US" dirty="0"/>
              <a:t>Appropriately using color(s)</a:t>
            </a:r>
          </a:p>
          <a:p>
            <a:r>
              <a:rPr lang="en-US" dirty="0"/>
              <a:t>Correctly defining decimal placements</a:t>
            </a:r>
          </a:p>
          <a:p>
            <a:r>
              <a:rPr lang="en-US" dirty="0"/>
              <a:t>Limiting the use of 3D effects or ornate gauge designs</a:t>
            </a:r>
          </a:p>
        </p:txBody>
      </p:sp>
      <p:sp>
        <p:nvSpPr>
          <p:cNvPr id="6" name="Slide Number Placeholder 5">
            <a:extLst>
              <a:ext uri="{FF2B5EF4-FFF2-40B4-BE49-F238E27FC236}">
                <a16:creationId xmlns:a16="http://schemas.microsoft.com/office/drawing/2014/main" id="{5E87F449-EB14-49C2-A841-03BB185895EB}"/>
              </a:ext>
            </a:extLst>
          </p:cNvPr>
          <p:cNvSpPr>
            <a:spLocks noGrp="1"/>
          </p:cNvSpPr>
          <p:nvPr>
            <p:ph type="sldNum" sz="quarter" idx="12"/>
          </p:nvPr>
        </p:nvSpPr>
        <p:spPr/>
        <p:txBody>
          <a:bodyPr/>
          <a:lstStyle/>
          <a:p>
            <a:fld id="{23305676-A525-44F0-943E-FE252ECA109C}" type="slidenum">
              <a:rPr lang="en-US" smtClean="0"/>
              <a:t>39</a:t>
            </a:fld>
            <a:endParaRPr lang="en-US"/>
          </a:p>
        </p:txBody>
      </p:sp>
    </p:spTree>
    <p:extLst>
      <p:ext uri="{BB962C8B-B14F-4D97-AF65-F5344CB8AC3E}">
        <p14:creationId xmlns:p14="http://schemas.microsoft.com/office/powerpoint/2010/main" val="249312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C36A-9ADC-4405-BA35-91205E7A30CE}"/>
              </a:ext>
            </a:extLst>
          </p:cNvPr>
          <p:cNvSpPr>
            <a:spLocks noGrp="1"/>
          </p:cNvSpPr>
          <p:nvPr>
            <p:ph type="title"/>
          </p:nvPr>
        </p:nvSpPr>
        <p:spPr>
          <a:xfrm>
            <a:off x="0" y="48687"/>
            <a:ext cx="12192000" cy="706090"/>
          </a:xfrm>
        </p:spPr>
        <p:txBody>
          <a:bodyPr>
            <a:normAutofit/>
          </a:bodyPr>
          <a:lstStyle/>
          <a:p>
            <a:pPr algn="ctr"/>
            <a:r>
              <a:rPr lang="en-IN" sz="2500" b="1" dirty="0">
                <a:solidFill>
                  <a:srgbClr val="111111"/>
                </a:solidFill>
                <a:latin typeface="Cambria" panose="02040503050406030204" pitchFamily="18" charset="0"/>
                <a:ea typeface="Cambria" panose="02040503050406030204" pitchFamily="18" charset="0"/>
              </a:rPr>
              <a:t>What Is Big Data Visualization?</a:t>
            </a:r>
            <a:endParaRPr lang="en-IN" sz="2500" dirty="0">
              <a:latin typeface="Cambria" panose="02040503050406030204" pitchFamily="18" charset="0"/>
              <a:ea typeface="Cambria" panose="02040503050406030204" pitchFamily="18" charset="0"/>
            </a:endParaRPr>
          </a:p>
        </p:txBody>
      </p:sp>
      <p:sp>
        <p:nvSpPr>
          <p:cNvPr id="4" name="Title 1">
            <a:extLst>
              <a:ext uri="{FF2B5EF4-FFF2-40B4-BE49-F238E27FC236}">
                <a16:creationId xmlns:a16="http://schemas.microsoft.com/office/drawing/2014/main" id="{FF03C2B9-75E2-46B7-B638-5AA734F169D6}"/>
              </a:ext>
            </a:extLst>
          </p:cNvPr>
          <p:cNvSpPr txBox="1">
            <a:spLocks/>
          </p:cNvSpPr>
          <p:nvPr/>
        </p:nvSpPr>
        <p:spPr>
          <a:xfrm>
            <a:off x="381000" y="754776"/>
            <a:ext cx="11399520" cy="5767943"/>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just">
              <a:lnSpc>
                <a:spcPct val="150000"/>
              </a:lnSpc>
              <a:buFont typeface="Wingdings" panose="05000000000000000000" pitchFamily="2" charset="2"/>
              <a:buChar char="ü"/>
            </a:pPr>
            <a:r>
              <a:rPr lang="en-IN" sz="2200" dirty="0">
                <a:solidFill>
                  <a:srgbClr val="111111"/>
                </a:solidFill>
                <a:latin typeface="Cambria" panose="02040503050406030204" pitchFamily="18" charset="0"/>
                <a:ea typeface="Cambria" panose="02040503050406030204" pitchFamily="18" charset="0"/>
              </a:rPr>
              <a:t>Today’s enterprises collect and store vast amounts of data that would take years for a human to read, let alone understand. </a:t>
            </a:r>
          </a:p>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200" dirty="0">
                <a:solidFill>
                  <a:srgbClr val="111111"/>
                </a:solidFill>
                <a:latin typeface="Cambria" panose="02040503050406030204" pitchFamily="18" charset="0"/>
                <a:ea typeface="Cambria" panose="02040503050406030204" pitchFamily="18" charset="0"/>
              </a:rPr>
              <a:t>But researchers have determined that the human retina can transmit data to the brain at a rate of about 10 megabits per second. </a:t>
            </a:r>
          </a:p>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200" dirty="0">
                <a:solidFill>
                  <a:srgbClr val="111111"/>
                </a:solidFill>
                <a:latin typeface="Cambria" panose="02040503050406030204" pitchFamily="18" charset="0"/>
                <a:ea typeface="Cambria" panose="02040503050406030204" pitchFamily="18" charset="0"/>
              </a:rPr>
              <a:t>Big Data visualization relies on powerful computer systems to ingest raw corporate data and process it to generate graphical representations that allow humans to take in and understand vast amounts of data in seconds.</a:t>
            </a:r>
          </a:p>
        </p:txBody>
      </p:sp>
    </p:spTree>
    <p:extLst>
      <p:ext uri="{BB962C8B-B14F-4D97-AF65-F5344CB8AC3E}">
        <p14:creationId xmlns:p14="http://schemas.microsoft.com/office/powerpoint/2010/main" val="2693001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0A776-6CA0-4B05-A555-E98763B78BC1}"/>
              </a:ext>
            </a:extLst>
          </p:cNvPr>
          <p:cNvSpPr>
            <a:spLocks noGrp="1"/>
          </p:cNvSpPr>
          <p:nvPr>
            <p:ph type="title"/>
          </p:nvPr>
        </p:nvSpPr>
        <p:spPr/>
        <p:txBody>
          <a:bodyPr/>
          <a:lstStyle/>
          <a:p>
            <a:r>
              <a:rPr lang="en-US" dirty="0"/>
              <a:t>More on variety</a:t>
            </a:r>
          </a:p>
        </p:txBody>
      </p:sp>
      <p:sp>
        <p:nvSpPr>
          <p:cNvPr id="3" name="Content Placeholder 2">
            <a:extLst>
              <a:ext uri="{FF2B5EF4-FFF2-40B4-BE49-F238E27FC236}">
                <a16:creationId xmlns:a16="http://schemas.microsoft.com/office/drawing/2014/main" id="{B7016FCE-32B5-4C9B-8A74-28B011B0A4BA}"/>
              </a:ext>
            </a:extLst>
          </p:cNvPr>
          <p:cNvSpPr>
            <a:spLocks noGrp="1"/>
          </p:cNvSpPr>
          <p:nvPr>
            <p:ph idx="1"/>
          </p:nvPr>
        </p:nvSpPr>
        <p:spPr/>
        <p:txBody>
          <a:bodyPr/>
          <a:lstStyle/>
          <a:p>
            <a:r>
              <a:rPr lang="en-US" dirty="0"/>
              <a:t>Without context, data is meaningless and the same applies to visual displays (or visualizations) of that data.</a:t>
            </a:r>
          </a:p>
          <a:p>
            <a:r>
              <a:rPr lang="en-US" dirty="0"/>
              <a:t>different insights depending on user demographics (that is, age group, sex, or income bracket), </a:t>
            </a:r>
          </a:p>
          <a:p>
            <a:r>
              <a:rPr lang="en-US" dirty="0"/>
              <a:t>platform (that is, Facebook or Twitter), or audience (those who intend to consume the visualizations).</a:t>
            </a:r>
          </a:p>
          <a:p>
            <a:r>
              <a:rPr lang="en-US" dirty="0"/>
              <a:t>Acquiring a proper understanding (establishing a context) of the data takes significant domain expertise as well as the ability to properly analyze the data</a:t>
            </a:r>
          </a:p>
        </p:txBody>
      </p:sp>
      <p:sp>
        <p:nvSpPr>
          <p:cNvPr id="6" name="Slide Number Placeholder 5">
            <a:extLst>
              <a:ext uri="{FF2B5EF4-FFF2-40B4-BE49-F238E27FC236}">
                <a16:creationId xmlns:a16="http://schemas.microsoft.com/office/drawing/2014/main" id="{E9BA7BAF-0793-4D84-A868-D2B46C9B9E99}"/>
              </a:ext>
            </a:extLst>
          </p:cNvPr>
          <p:cNvSpPr>
            <a:spLocks noGrp="1"/>
          </p:cNvSpPr>
          <p:nvPr>
            <p:ph type="sldNum" sz="quarter" idx="12"/>
          </p:nvPr>
        </p:nvSpPr>
        <p:spPr/>
        <p:txBody>
          <a:bodyPr/>
          <a:lstStyle/>
          <a:p>
            <a:fld id="{23305676-A525-44F0-943E-FE252ECA109C}" type="slidenum">
              <a:rPr lang="en-US" smtClean="0"/>
              <a:t>40</a:t>
            </a:fld>
            <a:endParaRPr lang="en-US"/>
          </a:p>
        </p:txBody>
      </p:sp>
    </p:spTree>
    <p:extLst>
      <p:ext uri="{BB962C8B-B14F-4D97-AF65-F5344CB8AC3E}">
        <p14:creationId xmlns:p14="http://schemas.microsoft.com/office/powerpoint/2010/main" val="1369089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ED780-C9F7-474F-B8AC-0773160640F6}"/>
              </a:ext>
            </a:extLst>
          </p:cNvPr>
          <p:cNvSpPr>
            <a:spLocks noGrp="1"/>
          </p:cNvSpPr>
          <p:nvPr>
            <p:ph type="title"/>
          </p:nvPr>
        </p:nvSpPr>
        <p:spPr/>
        <p:txBody>
          <a:bodyPr/>
          <a:lstStyle/>
          <a:p>
            <a:r>
              <a:rPr lang="en-US" dirty="0"/>
              <a:t>Velocity</a:t>
            </a:r>
          </a:p>
        </p:txBody>
      </p:sp>
      <p:sp>
        <p:nvSpPr>
          <p:cNvPr id="3" name="Content Placeholder 2">
            <a:extLst>
              <a:ext uri="{FF2B5EF4-FFF2-40B4-BE49-F238E27FC236}">
                <a16:creationId xmlns:a16="http://schemas.microsoft.com/office/drawing/2014/main" id="{9E83BBC5-1C66-449C-8F6A-A8F7D0BB9B26}"/>
              </a:ext>
            </a:extLst>
          </p:cNvPr>
          <p:cNvSpPr>
            <a:spLocks noGrp="1"/>
          </p:cNvSpPr>
          <p:nvPr>
            <p:ph idx="1"/>
          </p:nvPr>
        </p:nvSpPr>
        <p:spPr/>
        <p:txBody>
          <a:bodyPr/>
          <a:lstStyle/>
          <a:p>
            <a:r>
              <a:rPr lang="en-US" dirty="0"/>
              <a:t>Even if you are able to assign the appropriate context to your data, the usability or value of the data will be (at least) reduced if the data is not timely.</a:t>
            </a:r>
          </a:p>
          <a:p>
            <a:r>
              <a:rPr lang="en-US" dirty="0"/>
              <a:t>For example,</a:t>
            </a:r>
          </a:p>
          <a:p>
            <a:r>
              <a:rPr lang="en-US" dirty="0"/>
              <a:t>when a state government agency is preparing a budget request for the governor, the most up-to-date consensus figures are vital; </a:t>
            </a:r>
          </a:p>
          <a:p>
            <a:r>
              <a:rPr lang="en-US" dirty="0"/>
              <a:t>without accuracy, here, the funds may fall short of the actual needs.</a:t>
            </a:r>
          </a:p>
          <a:p>
            <a:endParaRPr lang="en-US" dirty="0"/>
          </a:p>
        </p:txBody>
      </p:sp>
      <p:sp>
        <p:nvSpPr>
          <p:cNvPr id="6" name="Slide Number Placeholder 5">
            <a:extLst>
              <a:ext uri="{FF2B5EF4-FFF2-40B4-BE49-F238E27FC236}">
                <a16:creationId xmlns:a16="http://schemas.microsoft.com/office/drawing/2014/main" id="{F2124888-7D81-4166-8E33-68328C305198}"/>
              </a:ext>
            </a:extLst>
          </p:cNvPr>
          <p:cNvSpPr>
            <a:spLocks noGrp="1"/>
          </p:cNvSpPr>
          <p:nvPr>
            <p:ph type="sldNum" sz="quarter" idx="12"/>
          </p:nvPr>
        </p:nvSpPr>
        <p:spPr/>
        <p:txBody>
          <a:bodyPr/>
          <a:lstStyle/>
          <a:p>
            <a:fld id="{23305676-A525-44F0-943E-FE252ECA109C}" type="slidenum">
              <a:rPr lang="en-US" smtClean="0"/>
              <a:t>41</a:t>
            </a:fld>
            <a:endParaRPr lang="en-US"/>
          </a:p>
        </p:txBody>
      </p:sp>
    </p:spTree>
    <p:extLst>
      <p:ext uri="{BB962C8B-B14F-4D97-AF65-F5344CB8AC3E}">
        <p14:creationId xmlns:p14="http://schemas.microsoft.com/office/powerpoint/2010/main" val="3678389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46FE-12A6-4635-AB84-76EBE99CB759}"/>
              </a:ext>
            </a:extLst>
          </p:cNvPr>
          <p:cNvSpPr>
            <a:spLocks noGrp="1"/>
          </p:cNvSpPr>
          <p:nvPr>
            <p:ph type="title"/>
          </p:nvPr>
        </p:nvSpPr>
        <p:spPr/>
        <p:txBody>
          <a:bodyPr/>
          <a:lstStyle/>
          <a:p>
            <a:r>
              <a:rPr lang="en-US" dirty="0"/>
              <a:t>Volume</a:t>
            </a:r>
          </a:p>
        </p:txBody>
      </p:sp>
      <p:sp>
        <p:nvSpPr>
          <p:cNvPr id="3" name="Content Placeholder 2">
            <a:extLst>
              <a:ext uri="{FF2B5EF4-FFF2-40B4-BE49-F238E27FC236}">
                <a16:creationId xmlns:a16="http://schemas.microsoft.com/office/drawing/2014/main" id="{D06D46DA-6B46-4649-8C3D-D315404B1539}"/>
              </a:ext>
            </a:extLst>
          </p:cNvPr>
          <p:cNvSpPr>
            <a:spLocks noGrp="1"/>
          </p:cNvSpPr>
          <p:nvPr>
            <p:ph idx="1"/>
          </p:nvPr>
        </p:nvSpPr>
        <p:spPr/>
        <p:txBody>
          <a:bodyPr/>
          <a:lstStyle/>
          <a:p>
            <a:r>
              <a:rPr lang="en-US" dirty="0"/>
              <a:t>Too much information displayed in one place can cause sensory overload</a:t>
            </a:r>
          </a:p>
          <a:p>
            <a:r>
              <a:rPr lang="en-US" dirty="0"/>
              <a:t>Example - the available viewing space on a web page or monitor</a:t>
            </a:r>
          </a:p>
          <a:p>
            <a:r>
              <a:rPr lang="en-US" dirty="0"/>
              <a:t> the more data you need to process to create or refresh your visualization, </a:t>
            </a:r>
          </a:p>
          <a:p>
            <a:r>
              <a:rPr lang="en-US" dirty="0"/>
              <a:t>the longer wait time there will most likely be</a:t>
            </a:r>
          </a:p>
          <a:p>
            <a:r>
              <a:rPr lang="en-US" dirty="0"/>
              <a:t>will increase </a:t>
            </a:r>
            <a:r>
              <a:rPr lang="en-US" dirty="0">
                <a:solidFill>
                  <a:schemeClr val="accent2">
                    <a:lumMod val="75000"/>
                  </a:schemeClr>
                </a:solidFill>
              </a:rPr>
              <a:t>audience frustration levels </a:t>
            </a:r>
            <a:r>
              <a:rPr lang="en-US" dirty="0"/>
              <a:t>and usability and value of the visualization</a:t>
            </a:r>
          </a:p>
        </p:txBody>
      </p:sp>
      <p:sp>
        <p:nvSpPr>
          <p:cNvPr id="6" name="Slide Number Placeholder 5">
            <a:extLst>
              <a:ext uri="{FF2B5EF4-FFF2-40B4-BE49-F238E27FC236}">
                <a16:creationId xmlns:a16="http://schemas.microsoft.com/office/drawing/2014/main" id="{4AC02FE2-907F-4574-B86C-AE8592866355}"/>
              </a:ext>
            </a:extLst>
          </p:cNvPr>
          <p:cNvSpPr>
            <a:spLocks noGrp="1"/>
          </p:cNvSpPr>
          <p:nvPr>
            <p:ph type="sldNum" sz="quarter" idx="12"/>
          </p:nvPr>
        </p:nvSpPr>
        <p:spPr/>
        <p:txBody>
          <a:bodyPr/>
          <a:lstStyle/>
          <a:p>
            <a:fld id="{23305676-A525-44F0-943E-FE252ECA109C}" type="slidenum">
              <a:rPr lang="en-US" smtClean="0"/>
              <a:t>42</a:t>
            </a:fld>
            <a:endParaRPr lang="en-US"/>
          </a:p>
        </p:txBody>
      </p:sp>
    </p:spTree>
    <p:extLst>
      <p:ext uri="{BB962C8B-B14F-4D97-AF65-F5344CB8AC3E}">
        <p14:creationId xmlns:p14="http://schemas.microsoft.com/office/powerpoint/2010/main" val="4121173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A09F-D3AF-4917-874C-E0EBDFA15DDD}"/>
              </a:ext>
            </a:extLst>
          </p:cNvPr>
          <p:cNvSpPr>
            <a:spLocks noGrp="1"/>
          </p:cNvSpPr>
          <p:nvPr>
            <p:ph type="title"/>
          </p:nvPr>
        </p:nvSpPr>
        <p:spPr/>
        <p:txBody>
          <a:bodyPr/>
          <a:lstStyle/>
          <a:p>
            <a:r>
              <a:rPr lang="en-US" dirty="0"/>
              <a:t>All is not lost</a:t>
            </a:r>
          </a:p>
        </p:txBody>
      </p:sp>
      <p:sp>
        <p:nvSpPr>
          <p:cNvPr id="3" name="Content Placeholder 2">
            <a:extLst>
              <a:ext uri="{FF2B5EF4-FFF2-40B4-BE49-F238E27FC236}">
                <a16:creationId xmlns:a16="http://schemas.microsoft.com/office/drawing/2014/main" id="{0FDD63CB-D8EE-4664-880F-461F3488AE12}"/>
              </a:ext>
            </a:extLst>
          </p:cNvPr>
          <p:cNvSpPr>
            <a:spLocks noGrp="1"/>
          </p:cNvSpPr>
          <p:nvPr>
            <p:ph idx="1"/>
          </p:nvPr>
        </p:nvSpPr>
        <p:spPr/>
        <p:txBody>
          <a:bodyPr>
            <a:normAutofit/>
          </a:bodyPr>
          <a:lstStyle/>
          <a:p>
            <a:r>
              <a:rPr lang="en-US" dirty="0"/>
              <a:t>Thankfully, there are various approaches (or strategies) that have come to exist </a:t>
            </a:r>
          </a:p>
          <a:p>
            <a:r>
              <a:rPr lang="en-US" dirty="0"/>
              <a:t>addressing the hindrances we've mentioned (variety, velocity, volume, and veracity).</a:t>
            </a:r>
          </a:p>
          <a:p>
            <a:r>
              <a:rPr lang="en-US" dirty="0"/>
              <a:t>Some of the examples include:</a:t>
            </a:r>
          </a:p>
          <a:p>
            <a:r>
              <a:rPr lang="en-US" dirty="0"/>
              <a:t>You can change the </a:t>
            </a:r>
            <a:r>
              <a:rPr lang="en-US" dirty="0">
                <a:solidFill>
                  <a:schemeClr val="accent2">
                    <a:lumMod val="75000"/>
                  </a:schemeClr>
                </a:solidFill>
              </a:rPr>
              <a:t>type of the visualization</a:t>
            </a:r>
            <a:r>
              <a:rPr lang="en-US" dirty="0"/>
              <a:t>, for example, switching from a column graph to a line chart can allow you to handle more data points within the visualization</a:t>
            </a:r>
          </a:p>
        </p:txBody>
      </p:sp>
      <p:sp>
        <p:nvSpPr>
          <p:cNvPr id="6" name="Slide Number Placeholder 5">
            <a:extLst>
              <a:ext uri="{FF2B5EF4-FFF2-40B4-BE49-F238E27FC236}">
                <a16:creationId xmlns:a16="http://schemas.microsoft.com/office/drawing/2014/main" id="{3B1FBA12-9D7E-4018-AE5D-137EEDE91C9F}"/>
              </a:ext>
            </a:extLst>
          </p:cNvPr>
          <p:cNvSpPr>
            <a:spLocks noGrp="1"/>
          </p:cNvSpPr>
          <p:nvPr>
            <p:ph type="sldNum" sz="quarter" idx="12"/>
          </p:nvPr>
        </p:nvSpPr>
        <p:spPr/>
        <p:txBody>
          <a:bodyPr/>
          <a:lstStyle/>
          <a:p>
            <a:fld id="{23305676-A525-44F0-943E-FE252ECA109C}" type="slidenum">
              <a:rPr lang="en-US" smtClean="0"/>
              <a:t>43</a:t>
            </a:fld>
            <a:endParaRPr lang="en-US"/>
          </a:p>
        </p:txBody>
      </p:sp>
    </p:spTree>
    <p:extLst>
      <p:ext uri="{BB962C8B-B14F-4D97-AF65-F5344CB8AC3E}">
        <p14:creationId xmlns:p14="http://schemas.microsoft.com/office/powerpoint/2010/main" val="3654629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37B5-9940-4B2E-98F5-72259646FA7E}"/>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D95A8A95-ED1E-4AD1-8E8C-7615CA27E110}"/>
              </a:ext>
            </a:extLst>
          </p:cNvPr>
          <p:cNvSpPr>
            <a:spLocks noGrp="1"/>
          </p:cNvSpPr>
          <p:nvPr>
            <p:ph idx="1"/>
          </p:nvPr>
        </p:nvSpPr>
        <p:spPr>
          <a:xfrm>
            <a:off x="838200" y="1253331"/>
            <a:ext cx="10515600" cy="5239544"/>
          </a:xfrm>
        </p:spPr>
        <p:txBody>
          <a:bodyPr>
            <a:normAutofit lnSpcReduction="10000"/>
          </a:bodyPr>
          <a:lstStyle/>
          <a:p>
            <a:r>
              <a:rPr lang="en-US" dirty="0"/>
              <a:t>You can use </a:t>
            </a:r>
            <a:r>
              <a:rPr lang="en-US" dirty="0">
                <a:solidFill>
                  <a:schemeClr val="accent2">
                    <a:lumMod val="75000"/>
                  </a:schemeClr>
                </a:solidFill>
              </a:rPr>
              <a:t>higher-level clustering</a:t>
            </a:r>
            <a:r>
              <a:rPr lang="en-US" dirty="0"/>
              <a:t>. In other words, you can create larger, broader stroke groupings of the data to be represented in the visualization</a:t>
            </a:r>
          </a:p>
          <a:p>
            <a:r>
              <a:rPr lang="en-US" dirty="0"/>
              <a:t>You can </a:t>
            </a:r>
            <a:r>
              <a:rPr lang="en-US" dirty="0">
                <a:solidFill>
                  <a:schemeClr val="accent2">
                    <a:lumMod val="75000"/>
                  </a:schemeClr>
                </a:solidFill>
              </a:rPr>
              <a:t>remove outliers </a:t>
            </a:r>
            <a:r>
              <a:rPr lang="en-US" dirty="0"/>
              <a:t>from the visualization. Outliers typically represent less than 5 percent of a data source, </a:t>
            </a:r>
          </a:p>
          <a:p>
            <a:r>
              <a:rPr lang="en-US" dirty="0"/>
              <a:t>but when you're working with massive amounts of data, viewing that 5 percent of the data is challenging. Outliers can be removed</a:t>
            </a:r>
          </a:p>
          <a:p>
            <a:r>
              <a:rPr lang="en-US" dirty="0"/>
              <a:t> You can </a:t>
            </a:r>
            <a:r>
              <a:rPr lang="en-US" dirty="0">
                <a:solidFill>
                  <a:schemeClr val="accent2">
                    <a:lumMod val="75000"/>
                  </a:schemeClr>
                </a:solidFill>
              </a:rPr>
              <a:t>consider capping</a:t>
            </a:r>
            <a:r>
              <a:rPr lang="en-US" dirty="0"/>
              <a:t>, which means setting a threshold for the data you will allow into your visualization. </a:t>
            </a:r>
          </a:p>
          <a:p>
            <a:r>
              <a:rPr lang="en-US" dirty="0"/>
              <a:t>This cuts down on the range or data making for a smaller, more focused image.</a:t>
            </a:r>
          </a:p>
          <a:p>
            <a:r>
              <a:rPr lang="en-US" dirty="0"/>
              <a:t>These strategies (and others) help, but aren't really sufficient when it comes to working with big data.</a:t>
            </a:r>
          </a:p>
          <a:p>
            <a:endParaRPr lang="en-US" dirty="0"/>
          </a:p>
        </p:txBody>
      </p:sp>
      <p:sp>
        <p:nvSpPr>
          <p:cNvPr id="6" name="Slide Number Placeholder 5">
            <a:extLst>
              <a:ext uri="{FF2B5EF4-FFF2-40B4-BE49-F238E27FC236}">
                <a16:creationId xmlns:a16="http://schemas.microsoft.com/office/drawing/2014/main" id="{28C811E9-36B4-4280-891C-634343065FB7}"/>
              </a:ext>
            </a:extLst>
          </p:cNvPr>
          <p:cNvSpPr>
            <a:spLocks noGrp="1"/>
          </p:cNvSpPr>
          <p:nvPr>
            <p:ph type="sldNum" sz="quarter" idx="12"/>
          </p:nvPr>
        </p:nvSpPr>
        <p:spPr/>
        <p:txBody>
          <a:bodyPr/>
          <a:lstStyle/>
          <a:p>
            <a:fld id="{23305676-A525-44F0-943E-FE252ECA109C}" type="slidenum">
              <a:rPr lang="en-US" smtClean="0"/>
              <a:t>44</a:t>
            </a:fld>
            <a:endParaRPr lang="en-US"/>
          </a:p>
        </p:txBody>
      </p:sp>
    </p:spTree>
    <p:extLst>
      <p:ext uri="{BB962C8B-B14F-4D97-AF65-F5344CB8AC3E}">
        <p14:creationId xmlns:p14="http://schemas.microsoft.com/office/powerpoint/2010/main" val="3634250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6B4F-D6D8-4B33-8AF0-90A844176F73}"/>
              </a:ext>
            </a:extLst>
          </p:cNvPr>
          <p:cNvSpPr>
            <a:spLocks noGrp="1"/>
          </p:cNvSpPr>
          <p:nvPr>
            <p:ph type="title"/>
          </p:nvPr>
        </p:nvSpPr>
        <p:spPr/>
        <p:txBody>
          <a:bodyPr/>
          <a:lstStyle/>
          <a:p>
            <a:r>
              <a:rPr lang="en-US" dirty="0"/>
              <a:t>Approaches to big data visualization</a:t>
            </a:r>
          </a:p>
        </p:txBody>
      </p:sp>
      <p:sp>
        <p:nvSpPr>
          <p:cNvPr id="3" name="Content Placeholder 2">
            <a:extLst>
              <a:ext uri="{FF2B5EF4-FFF2-40B4-BE49-F238E27FC236}">
                <a16:creationId xmlns:a16="http://schemas.microsoft.com/office/drawing/2014/main" id="{E1C95836-EAE9-49AB-9F9B-1DFC3F803A26}"/>
              </a:ext>
            </a:extLst>
          </p:cNvPr>
          <p:cNvSpPr>
            <a:spLocks noGrp="1"/>
          </p:cNvSpPr>
          <p:nvPr>
            <p:ph idx="1"/>
          </p:nvPr>
        </p:nvSpPr>
        <p:spPr/>
        <p:txBody>
          <a:bodyPr/>
          <a:lstStyle/>
          <a:p>
            <a:r>
              <a:rPr lang="en-US" dirty="0"/>
              <a:t>Access, speed, and storage</a:t>
            </a:r>
          </a:p>
          <a:p>
            <a:r>
              <a:rPr lang="en-US" dirty="0"/>
              <a:t>Hadoop</a:t>
            </a:r>
          </a:p>
          <a:p>
            <a:r>
              <a:rPr lang="en-US" dirty="0"/>
              <a:t>Context</a:t>
            </a:r>
          </a:p>
          <a:p>
            <a:r>
              <a:rPr lang="en-US" dirty="0"/>
              <a:t>Quality</a:t>
            </a:r>
          </a:p>
        </p:txBody>
      </p:sp>
      <p:sp>
        <p:nvSpPr>
          <p:cNvPr id="6" name="Slide Number Placeholder 5">
            <a:extLst>
              <a:ext uri="{FF2B5EF4-FFF2-40B4-BE49-F238E27FC236}">
                <a16:creationId xmlns:a16="http://schemas.microsoft.com/office/drawing/2014/main" id="{A1E69B83-A1B1-48CB-B13F-E2B67F6F52AB}"/>
              </a:ext>
            </a:extLst>
          </p:cNvPr>
          <p:cNvSpPr>
            <a:spLocks noGrp="1"/>
          </p:cNvSpPr>
          <p:nvPr>
            <p:ph type="sldNum" sz="quarter" idx="12"/>
          </p:nvPr>
        </p:nvSpPr>
        <p:spPr/>
        <p:txBody>
          <a:bodyPr/>
          <a:lstStyle/>
          <a:p>
            <a:fld id="{23305676-A525-44F0-943E-FE252ECA109C}" type="slidenum">
              <a:rPr lang="en-US" smtClean="0"/>
              <a:t>45</a:t>
            </a:fld>
            <a:endParaRPr lang="en-US"/>
          </a:p>
        </p:txBody>
      </p:sp>
    </p:spTree>
    <p:extLst>
      <p:ext uri="{BB962C8B-B14F-4D97-AF65-F5344CB8AC3E}">
        <p14:creationId xmlns:p14="http://schemas.microsoft.com/office/powerpoint/2010/main" val="1951565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174C-9F59-4ACE-ADA0-2823C8BB9A6B}"/>
              </a:ext>
            </a:extLst>
          </p:cNvPr>
          <p:cNvSpPr>
            <a:spLocks noGrp="1"/>
          </p:cNvSpPr>
          <p:nvPr>
            <p:ph type="title"/>
          </p:nvPr>
        </p:nvSpPr>
        <p:spPr/>
        <p:txBody>
          <a:bodyPr/>
          <a:lstStyle/>
          <a:p>
            <a:r>
              <a:rPr lang="en-US" dirty="0"/>
              <a:t>Access, speed, and storage</a:t>
            </a:r>
          </a:p>
        </p:txBody>
      </p:sp>
      <p:sp>
        <p:nvSpPr>
          <p:cNvPr id="3" name="Content Placeholder 2">
            <a:extLst>
              <a:ext uri="{FF2B5EF4-FFF2-40B4-BE49-F238E27FC236}">
                <a16:creationId xmlns:a16="http://schemas.microsoft.com/office/drawing/2014/main" id="{BCB141EB-8CAE-42CC-8E65-A20FF7A9A27A}"/>
              </a:ext>
            </a:extLst>
          </p:cNvPr>
          <p:cNvSpPr>
            <a:spLocks noGrp="1"/>
          </p:cNvSpPr>
          <p:nvPr>
            <p:ph idx="1"/>
          </p:nvPr>
        </p:nvSpPr>
        <p:spPr/>
        <p:txBody>
          <a:bodyPr>
            <a:normAutofit/>
          </a:bodyPr>
          <a:lstStyle/>
          <a:p>
            <a:r>
              <a:rPr lang="en-US" dirty="0"/>
              <a:t>Dealing with expanding data sizes may lead to perpetually expanding a machines resources, to cover the expanding size of the data. </a:t>
            </a:r>
          </a:p>
          <a:p>
            <a:r>
              <a:rPr lang="en-US" dirty="0"/>
              <a:t>When dealing with data too large to handle with a single machine's memory (that is, big data) a common approach is to sample the data,</a:t>
            </a:r>
          </a:p>
          <a:p>
            <a:r>
              <a:rPr lang="en-US" dirty="0"/>
              <a:t>try to construct a smaller dataset from the full dataset</a:t>
            </a:r>
          </a:p>
          <a:p>
            <a:r>
              <a:rPr lang="en-US" dirty="0"/>
              <a:t>Using Hadoop, you have the ability to run many exploratory data analysis tasks on full datasets, without sampling, with the results efficiently returned to your machine or laptop.</a:t>
            </a:r>
          </a:p>
          <a:p>
            <a:endParaRPr lang="en-US" dirty="0"/>
          </a:p>
          <a:p>
            <a:endParaRPr lang="en-US" dirty="0"/>
          </a:p>
        </p:txBody>
      </p:sp>
      <p:sp>
        <p:nvSpPr>
          <p:cNvPr id="6" name="Slide Number Placeholder 5">
            <a:extLst>
              <a:ext uri="{FF2B5EF4-FFF2-40B4-BE49-F238E27FC236}">
                <a16:creationId xmlns:a16="http://schemas.microsoft.com/office/drawing/2014/main" id="{901499E8-25D0-4BB2-8D68-97D16B49E0C7}"/>
              </a:ext>
            </a:extLst>
          </p:cNvPr>
          <p:cNvSpPr>
            <a:spLocks noGrp="1"/>
          </p:cNvSpPr>
          <p:nvPr>
            <p:ph type="sldNum" sz="quarter" idx="12"/>
          </p:nvPr>
        </p:nvSpPr>
        <p:spPr/>
        <p:txBody>
          <a:bodyPr/>
          <a:lstStyle/>
          <a:p>
            <a:fld id="{23305676-A525-44F0-943E-FE252ECA109C}" type="slidenum">
              <a:rPr lang="en-US" smtClean="0"/>
              <a:t>46</a:t>
            </a:fld>
            <a:endParaRPr lang="en-US"/>
          </a:p>
        </p:txBody>
      </p:sp>
    </p:spTree>
    <p:extLst>
      <p:ext uri="{BB962C8B-B14F-4D97-AF65-F5344CB8AC3E}">
        <p14:creationId xmlns:p14="http://schemas.microsoft.com/office/powerpoint/2010/main" val="2602803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ACF7-E997-4135-9AAE-0CC28C2546DB}"/>
              </a:ext>
            </a:extLst>
          </p:cNvPr>
          <p:cNvSpPr>
            <a:spLocks noGrp="1"/>
          </p:cNvSpPr>
          <p:nvPr>
            <p:ph type="title"/>
          </p:nvPr>
        </p:nvSpPr>
        <p:spPr/>
        <p:txBody>
          <a:bodyPr/>
          <a:lstStyle/>
          <a:p>
            <a:r>
              <a:rPr lang="en-US" dirty="0"/>
              <a:t>Hadoop</a:t>
            </a:r>
          </a:p>
        </p:txBody>
      </p:sp>
      <p:sp>
        <p:nvSpPr>
          <p:cNvPr id="3" name="Content Placeholder 2">
            <a:extLst>
              <a:ext uri="{FF2B5EF4-FFF2-40B4-BE49-F238E27FC236}">
                <a16:creationId xmlns:a16="http://schemas.microsoft.com/office/drawing/2014/main" id="{8CDE54BE-3D0F-4E3D-A401-26A988C7DC4E}"/>
              </a:ext>
            </a:extLst>
          </p:cNvPr>
          <p:cNvSpPr>
            <a:spLocks noGrp="1"/>
          </p:cNvSpPr>
          <p:nvPr>
            <p:ph idx="1"/>
          </p:nvPr>
        </p:nvSpPr>
        <p:spPr/>
        <p:txBody>
          <a:bodyPr/>
          <a:lstStyle/>
          <a:p>
            <a:pPr marL="0" indent="0">
              <a:buNone/>
            </a:pPr>
            <a:r>
              <a:rPr lang="en-US" dirty="0"/>
              <a:t>The Hadoop online product documentation points out:</a:t>
            </a:r>
          </a:p>
          <a:p>
            <a:r>
              <a:rPr lang="en-US" sz="2400" i="1" dirty="0">
                <a:solidFill>
                  <a:schemeClr val="accent2">
                    <a:lumMod val="75000"/>
                  </a:schemeClr>
                </a:solidFill>
              </a:rPr>
              <a:t>”Data which was previously too expensive to store, can now be stored and made available for analysis to improve business insights at 1/10 to 1/50 the cost on a per terabyte basis.”</a:t>
            </a:r>
          </a:p>
          <a:p>
            <a:endParaRPr lang="en-US" sz="2400" i="1" dirty="0"/>
          </a:p>
          <a:p>
            <a:endParaRPr lang="en-US" sz="2400" i="1" dirty="0">
              <a:solidFill>
                <a:schemeClr val="accent2">
                  <a:lumMod val="75000"/>
                </a:schemeClr>
              </a:solidFill>
            </a:endParaRPr>
          </a:p>
          <a:p>
            <a:endParaRPr lang="en-US" dirty="0"/>
          </a:p>
        </p:txBody>
      </p:sp>
      <p:sp>
        <p:nvSpPr>
          <p:cNvPr id="6" name="Slide Number Placeholder 5">
            <a:extLst>
              <a:ext uri="{FF2B5EF4-FFF2-40B4-BE49-F238E27FC236}">
                <a16:creationId xmlns:a16="http://schemas.microsoft.com/office/drawing/2014/main" id="{0BF2F55D-6966-419A-A3F3-753871E7C1F9}"/>
              </a:ext>
            </a:extLst>
          </p:cNvPr>
          <p:cNvSpPr>
            <a:spLocks noGrp="1"/>
          </p:cNvSpPr>
          <p:nvPr>
            <p:ph type="sldNum" sz="quarter" idx="12"/>
          </p:nvPr>
        </p:nvSpPr>
        <p:spPr/>
        <p:txBody>
          <a:bodyPr/>
          <a:lstStyle/>
          <a:p>
            <a:fld id="{23305676-A525-44F0-943E-FE252ECA109C}" type="slidenum">
              <a:rPr lang="en-US" smtClean="0"/>
              <a:t>47</a:t>
            </a:fld>
            <a:endParaRPr lang="en-US"/>
          </a:p>
        </p:txBody>
      </p:sp>
    </p:spTree>
    <p:extLst>
      <p:ext uri="{BB962C8B-B14F-4D97-AF65-F5344CB8AC3E}">
        <p14:creationId xmlns:p14="http://schemas.microsoft.com/office/powerpoint/2010/main" val="4171104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BCC2-84FA-4AE7-9373-0E2339883439}"/>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2598A79A-69FE-4498-A195-F69117BC659A}"/>
              </a:ext>
            </a:extLst>
          </p:cNvPr>
          <p:cNvSpPr>
            <a:spLocks noGrp="1"/>
          </p:cNvSpPr>
          <p:nvPr>
            <p:ph idx="1"/>
          </p:nvPr>
        </p:nvSpPr>
        <p:spPr/>
        <p:txBody>
          <a:bodyPr/>
          <a:lstStyle/>
          <a:p>
            <a:r>
              <a:rPr lang="en-US" dirty="0"/>
              <a:t>The appropriate use of context in analytics makes all the difference toward achieving optimal results</a:t>
            </a:r>
          </a:p>
          <a:p>
            <a:r>
              <a:rPr lang="en-US" dirty="0"/>
              <a:t>Adding context to data requires manipulation of that data to review and perhaps reformat, adding calculations, aggregations, or additional columns or re-ordering, and so on.</a:t>
            </a:r>
          </a:p>
          <a:p>
            <a:endParaRPr lang="en-US" dirty="0"/>
          </a:p>
        </p:txBody>
      </p:sp>
      <p:sp>
        <p:nvSpPr>
          <p:cNvPr id="6" name="Slide Number Placeholder 5">
            <a:extLst>
              <a:ext uri="{FF2B5EF4-FFF2-40B4-BE49-F238E27FC236}">
                <a16:creationId xmlns:a16="http://schemas.microsoft.com/office/drawing/2014/main" id="{9E607D9F-E73F-43FD-AE47-B225C27323CF}"/>
              </a:ext>
            </a:extLst>
          </p:cNvPr>
          <p:cNvSpPr>
            <a:spLocks noGrp="1"/>
          </p:cNvSpPr>
          <p:nvPr>
            <p:ph type="sldNum" sz="quarter" idx="12"/>
          </p:nvPr>
        </p:nvSpPr>
        <p:spPr/>
        <p:txBody>
          <a:bodyPr/>
          <a:lstStyle/>
          <a:p>
            <a:fld id="{23305676-A525-44F0-943E-FE252ECA109C}" type="slidenum">
              <a:rPr lang="en-US" smtClean="0"/>
              <a:t>48</a:t>
            </a:fld>
            <a:endParaRPr lang="en-US"/>
          </a:p>
        </p:txBody>
      </p:sp>
    </p:spTree>
    <p:extLst>
      <p:ext uri="{BB962C8B-B14F-4D97-AF65-F5344CB8AC3E}">
        <p14:creationId xmlns:p14="http://schemas.microsoft.com/office/powerpoint/2010/main" val="2119319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EA430-73B9-48D4-9573-AC57E2D57CC0}"/>
              </a:ext>
            </a:extLst>
          </p:cNvPr>
          <p:cNvSpPr>
            <a:spLocks noGrp="1"/>
          </p:cNvSpPr>
          <p:nvPr>
            <p:ph type="title"/>
          </p:nvPr>
        </p:nvSpPr>
        <p:spPr/>
        <p:txBody>
          <a:bodyPr/>
          <a:lstStyle/>
          <a:p>
            <a:r>
              <a:rPr lang="en-US" dirty="0"/>
              <a:t>Quality</a:t>
            </a:r>
          </a:p>
        </p:txBody>
      </p:sp>
      <p:sp>
        <p:nvSpPr>
          <p:cNvPr id="3" name="Content Placeholder 2">
            <a:extLst>
              <a:ext uri="{FF2B5EF4-FFF2-40B4-BE49-F238E27FC236}">
                <a16:creationId xmlns:a16="http://schemas.microsoft.com/office/drawing/2014/main" id="{923D994A-2CDA-4582-BB07-DE2F79B84303}"/>
              </a:ext>
            </a:extLst>
          </p:cNvPr>
          <p:cNvSpPr>
            <a:spLocks noGrp="1"/>
          </p:cNvSpPr>
          <p:nvPr>
            <p:ph idx="1"/>
          </p:nvPr>
        </p:nvSpPr>
        <p:spPr/>
        <p:txBody>
          <a:bodyPr/>
          <a:lstStyle/>
          <a:p>
            <a:r>
              <a:rPr lang="en-US" dirty="0"/>
              <a:t>G</a:t>
            </a:r>
            <a:r>
              <a:rPr lang="en-US" b="0" i="0" dirty="0">
                <a:effectLst/>
              </a:rPr>
              <a:t>ood data means less time spent hunting around for the right phone number or email or mailing address.  </a:t>
            </a:r>
          </a:p>
          <a:p>
            <a:r>
              <a:rPr lang="en-US" b="0" i="0" dirty="0">
                <a:effectLst/>
              </a:rPr>
              <a:t>How many times have you seen customer records with badly formatted phone numbers or erroneous email addresses? </a:t>
            </a:r>
          </a:p>
          <a:p>
            <a:r>
              <a:rPr lang="en-US" b="0" i="0" dirty="0">
                <a:effectLst/>
              </a:rPr>
              <a:t>The importance here is also on the recognition that systems set up to accept US mailing addresses or phone numbers must also work beyond the borders of North America.  Zip codes outside the US are not always numeric and telephone area codes are not always composed of three digits.  Having a system that does not truncate field values to fit a US-model is therefore imperative.</a:t>
            </a:r>
            <a:endParaRPr lang="en-US" dirty="0"/>
          </a:p>
        </p:txBody>
      </p:sp>
      <p:sp>
        <p:nvSpPr>
          <p:cNvPr id="6" name="Slide Number Placeholder 5">
            <a:extLst>
              <a:ext uri="{FF2B5EF4-FFF2-40B4-BE49-F238E27FC236}">
                <a16:creationId xmlns:a16="http://schemas.microsoft.com/office/drawing/2014/main" id="{539E20B8-C4F5-4659-9E5E-6C72FC8B5367}"/>
              </a:ext>
            </a:extLst>
          </p:cNvPr>
          <p:cNvSpPr>
            <a:spLocks noGrp="1"/>
          </p:cNvSpPr>
          <p:nvPr>
            <p:ph type="sldNum" sz="quarter" idx="12"/>
          </p:nvPr>
        </p:nvSpPr>
        <p:spPr/>
        <p:txBody>
          <a:bodyPr/>
          <a:lstStyle/>
          <a:p>
            <a:fld id="{23305676-A525-44F0-943E-FE252ECA109C}" type="slidenum">
              <a:rPr lang="en-US" smtClean="0"/>
              <a:t>49</a:t>
            </a:fld>
            <a:endParaRPr lang="en-US"/>
          </a:p>
        </p:txBody>
      </p:sp>
    </p:spTree>
    <p:extLst>
      <p:ext uri="{BB962C8B-B14F-4D97-AF65-F5344CB8AC3E}">
        <p14:creationId xmlns:p14="http://schemas.microsoft.com/office/powerpoint/2010/main" val="2732499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C36A-9ADC-4405-BA35-91205E7A30CE}"/>
              </a:ext>
            </a:extLst>
          </p:cNvPr>
          <p:cNvSpPr>
            <a:spLocks noGrp="1"/>
          </p:cNvSpPr>
          <p:nvPr>
            <p:ph type="title"/>
          </p:nvPr>
        </p:nvSpPr>
        <p:spPr>
          <a:xfrm>
            <a:off x="0" y="48687"/>
            <a:ext cx="12192000" cy="706090"/>
          </a:xfrm>
        </p:spPr>
        <p:txBody>
          <a:bodyPr>
            <a:normAutofit/>
          </a:bodyPr>
          <a:lstStyle/>
          <a:p>
            <a:pPr algn="ctr"/>
            <a:r>
              <a:rPr lang="en-IN" sz="2500" b="1" dirty="0">
                <a:solidFill>
                  <a:srgbClr val="111111"/>
                </a:solidFill>
                <a:latin typeface="Cambria" panose="02040503050406030204" pitchFamily="18" charset="0"/>
                <a:ea typeface="Cambria" panose="02040503050406030204" pitchFamily="18" charset="0"/>
              </a:rPr>
              <a:t>Big Data Visualization – Popular Tools</a:t>
            </a:r>
            <a:endParaRPr lang="en-IN" sz="2500" dirty="0">
              <a:latin typeface="Cambria" panose="02040503050406030204" pitchFamily="18" charset="0"/>
              <a:ea typeface="Cambria" panose="02040503050406030204" pitchFamily="18" charset="0"/>
            </a:endParaRPr>
          </a:p>
        </p:txBody>
      </p:sp>
      <p:sp>
        <p:nvSpPr>
          <p:cNvPr id="4" name="Title 1">
            <a:extLst>
              <a:ext uri="{FF2B5EF4-FFF2-40B4-BE49-F238E27FC236}">
                <a16:creationId xmlns:a16="http://schemas.microsoft.com/office/drawing/2014/main" id="{FF03C2B9-75E2-46B7-B638-5AA734F169D6}"/>
              </a:ext>
            </a:extLst>
          </p:cNvPr>
          <p:cNvSpPr txBox="1">
            <a:spLocks/>
          </p:cNvSpPr>
          <p:nvPr/>
        </p:nvSpPr>
        <p:spPr>
          <a:xfrm>
            <a:off x="381000" y="754776"/>
            <a:ext cx="11399520" cy="5767943"/>
          </a:xfrm>
          <a:prstGeom prst="rect">
            <a:avLst/>
          </a:prstGeom>
        </p:spPr>
        <p:txBody>
          <a:bodyPr vert="horz" lIns="91440" tIns="45720" rIns="91440" bIns="45720" rtlCol="0" anchor="t">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just">
              <a:lnSpc>
                <a:spcPct val="150000"/>
              </a:lnSpc>
              <a:buFont typeface="Wingdings" panose="05000000000000000000" pitchFamily="2" charset="2"/>
              <a:buChar char="ü"/>
            </a:pPr>
            <a:r>
              <a:rPr lang="en-IN" sz="2200" dirty="0" err="1">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Zoho</a:t>
            </a:r>
            <a:r>
              <a:rPr lang="en-IN" sz="22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Analytics: </a:t>
            </a:r>
            <a:r>
              <a:rPr lang="en-IN" sz="2200" dirty="0">
                <a:solidFill>
                  <a:srgbClr val="111111"/>
                </a:solidFill>
                <a:latin typeface="Cambria" panose="02040503050406030204" pitchFamily="18" charset="0"/>
                <a:ea typeface="Cambria" panose="02040503050406030204" pitchFamily="18" charset="0"/>
              </a:rPr>
              <a:t>Focusing on ease of use – a particularly key attribute as data tools grow – </a:t>
            </a:r>
            <a:r>
              <a:rPr lang="en-IN" sz="2200" dirty="0" err="1">
                <a:solidFill>
                  <a:srgbClr val="111111"/>
                </a:solidFill>
                <a:latin typeface="Cambria" panose="02040503050406030204" pitchFamily="18" charset="0"/>
                <a:ea typeface="Cambria" panose="02040503050406030204" pitchFamily="18" charset="0"/>
              </a:rPr>
              <a:t>Zoho</a:t>
            </a:r>
            <a:r>
              <a:rPr lang="en-IN" sz="2200" dirty="0">
                <a:solidFill>
                  <a:srgbClr val="111111"/>
                </a:solidFill>
                <a:latin typeface="Cambria" panose="02040503050406030204" pitchFamily="18" charset="0"/>
                <a:ea typeface="Cambria" panose="02040503050406030204" pitchFamily="18" charset="0"/>
              </a:rPr>
              <a:t> analytics is a self service option. Meaning that users will not need the assistance of IT staff or professional data scientists to glean insight from data.</a:t>
            </a:r>
          </a:p>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2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IBM Cognos Analytics: </a:t>
            </a:r>
            <a:r>
              <a:rPr lang="en-IN" sz="2200" dirty="0">
                <a:solidFill>
                  <a:srgbClr val="111111"/>
                </a:solidFill>
                <a:latin typeface="Cambria" panose="02040503050406030204" pitchFamily="18" charset="0"/>
                <a:ea typeface="Cambria" panose="02040503050406030204" pitchFamily="18" charset="0"/>
              </a:rPr>
              <a:t>Driven by their commitment to Big Data, IBM’s analytics package offers a variety of self service options to more easily identify insight.</a:t>
            </a:r>
          </a:p>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200" dirty="0" err="1">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QlikSense</a:t>
            </a:r>
            <a:r>
              <a:rPr lang="en-IN" sz="22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and QlikView: </a:t>
            </a:r>
            <a:r>
              <a:rPr lang="en-IN" sz="2200" dirty="0">
                <a:solidFill>
                  <a:srgbClr val="111111"/>
                </a:solidFill>
                <a:latin typeface="Cambria" panose="02040503050406030204" pitchFamily="18" charset="0"/>
                <a:ea typeface="Cambria" panose="02040503050406030204" pitchFamily="18" charset="0"/>
              </a:rPr>
              <a:t>The Qlik solution touts its ability to perform the more complex analysis that finds hidden insights.</a:t>
            </a:r>
          </a:p>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2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Microsoft </a:t>
            </a:r>
            <a:r>
              <a:rPr lang="en-IN" sz="2200" dirty="0" err="1">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PowerBI</a:t>
            </a:r>
            <a:r>
              <a:rPr lang="en-IN" sz="22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IN" sz="2200" dirty="0">
                <a:solidFill>
                  <a:srgbClr val="111111"/>
                </a:solidFill>
                <a:latin typeface="Cambria" panose="02040503050406030204" pitchFamily="18" charset="0"/>
                <a:ea typeface="Cambria" panose="02040503050406030204" pitchFamily="18" charset="0"/>
              </a:rPr>
              <a:t>The Power BI tools enables you to connect with hundreds of data sources, then publish reports on the Web and across mobile devices.</a:t>
            </a:r>
          </a:p>
        </p:txBody>
      </p:sp>
    </p:spTree>
    <p:extLst>
      <p:ext uri="{BB962C8B-B14F-4D97-AF65-F5344CB8AC3E}">
        <p14:creationId xmlns:p14="http://schemas.microsoft.com/office/powerpoint/2010/main" val="1875115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F39E-A26F-42FF-AC00-8A992A5FB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ACF4B9-19F5-4329-AB2B-8B5FF9AF94F8}"/>
              </a:ext>
            </a:extLst>
          </p:cNvPr>
          <p:cNvSpPr>
            <a:spLocks noGrp="1"/>
          </p:cNvSpPr>
          <p:nvPr>
            <p:ph idx="1"/>
          </p:nvPr>
        </p:nvSpPr>
        <p:spPr/>
        <p:txBody>
          <a:bodyPr/>
          <a:lstStyle/>
          <a:p>
            <a:r>
              <a:rPr lang="en-US" dirty="0"/>
              <a:t>Typically, the first step in determining the quality of your data is performing a process referred to as profiling the data</a:t>
            </a:r>
          </a:p>
          <a:p>
            <a:r>
              <a:rPr lang="en-US" dirty="0"/>
              <a:t>Typical profiling tasks include the following:</a:t>
            </a:r>
          </a:p>
          <a:p>
            <a:r>
              <a:rPr lang="en-US" dirty="0"/>
              <a:t>Identifying fields/columns within the data</a:t>
            </a:r>
          </a:p>
          <a:p>
            <a:r>
              <a:rPr lang="en-US" dirty="0"/>
              <a:t>Listing field/column attributes and statistics such as column lengths and value</a:t>
            </a:r>
          </a:p>
          <a:p>
            <a:r>
              <a:rPr lang="en-US" dirty="0"/>
              <a:t>distribution percentages</a:t>
            </a:r>
          </a:p>
          <a:p>
            <a:r>
              <a:rPr lang="en-US" dirty="0"/>
              <a:t>Reviewing field/column value distributions</a:t>
            </a:r>
          </a:p>
          <a:p>
            <a:r>
              <a:rPr lang="en-US" dirty="0"/>
              <a:t>Null ratios</a:t>
            </a:r>
          </a:p>
          <a:p>
            <a:endParaRPr lang="en-US" dirty="0"/>
          </a:p>
        </p:txBody>
      </p:sp>
      <p:sp>
        <p:nvSpPr>
          <p:cNvPr id="6" name="Slide Number Placeholder 5">
            <a:extLst>
              <a:ext uri="{FF2B5EF4-FFF2-40B4-BE49-F238E27FC236}">
                <a16:creationId xmlns:a16="http://schemas.microsoft.com/office/drawing/2014/main" id="{B11AD464-6388-4BDB-AD81-BF17ABEF1977}"/>
              </a:ext>
            </a:extLst>
          </p:cNvPr>
          <p:cNvSpPr>
            <a:spLocks noGrp="1"/>
          </p:cNvSpPr>
          <p:nvPr>
            <p:ph type="sldNum" sz="quarter" idx="12"/>
          </p:nvPr>
        </p:nvSpPr>
        <p:spPr/>
        <p:txBody>
          <a:bodyPr/>
          <a:lstStyle/>
          <a:p>
            <a:fld id="{23305676-A525-44F0-943E-FE252ECA109C}" type="slidenum">
              <a:rPr lang="en-US" smtClean="0"/>
              <a:t>50</a:t>
            </a:fld>
            <a:endParaRPr lang="en-US"/>
          </a:p>
        </p:txBody>
      </p:sp>
    </p:spTree>
    <p:extLst>
      <p:ext uri="{BB962C8B-B14F-4D97-AF65-F5344CB8AC3E}">
        <p14:creationId xmlns:p14="http://schemas.microsoft.com/office/powerpoint/2010/main" val="1970564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7A0DB-3606-4FD8-94E4-EDAE54B0E2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6471FD8-E2AB-4960-94B6-1A4FC2DA5AB5}"/>
              </a:ext>
            </a:extLst>
          </p:cNvPr>
          <p:cNvSpPr>
            <a:spLocks noGrp="1"/>
          </p:cNvSpPr>
          <p:nvPr>
            <p:ph idx="1"/>
          </p:nvPr>
        </p:nvSpPr>
        <p:spPr/>
        <p:txBody>
          <a:bodyPr>
            <a:normAutofit fontScale="92500" lnSpcReduction="10000"/>
          </a:bodyPr>
          <a:lstStyle/>
          <a:p>
            <a:r>
              <a:rPr lang="en-US" dirty="0"/>
              <a:t>Reporting of value statistics such as minimum, maximum, average, and standard deviation for numeric columns, and minimum and maximum for date and time columns</a:t>
            </a:r>
          </a:p>
          <a:p>
            <a:r>
              <a:rPr lang="en-US" dirty="0"/>
              <a:t>Identifying all the distinct values in the data</a:t>
            </a:r>
          </a:p>
          <a:p>
            <a:r>
              <a:rPr lang="en-US" dirty="0"/>
              <a:t>Identifying patterns and pattern distributions within the data</a:t>
            </a:r>
          </a:p>
          <a:p>
            <a:endParaRPr lang="en-US" dirty="0"/>
          </a:p>
          <a:p>
            <a:r>
              <a:rPr lang="en-US" dirty="0"/>
              <a:t>The goal of these tasks (and others) is to establish your data's profile</a:t>
            </a:r>
          </a:p>
          <a:p>
            <a:r>
              <a:rPr lang="en-US" dirty="0"/>
              <a:t>by determining its characteristics, relationships, and patterns within the data and,</a:t>
            </a:r>
          </a:p>
          <a:p>
            <a:r>
              <a:rPr lang="en-US" dirty="0"/>
              <a:t>hopefully, produce a clearer view of the content and quality of your data, that is, the data profile.</a:t>
            </a:r>
          </a:p>
        </p:txBody>
      </p:sp>
      <p:sp>
        <p:nvSpPr>
          <p:cNvPr id="6" name="Slide Number Placeholder 5">
            <a:extLst>
              <a:ext uri="{FF2B5EF4-FFF2-40B4-BE49-F238E27FC236}">
                <a16:creationId xmlns:a16="http://schemas.microsoft.com/office/drawing/2014/main" id="{CF28659A-5411-4914-B9C5-A371453A4D7A}"/>
              </a:ext>
            </a:extLst>
          </p:cNvPr>
          <p:cNvSpPr>
            <a:spLocks noGrp="1"/>
          </p:cNvSpPr>
          <p:nvPr>
            <p:ph type="sldNum" sz="quarter" idx="12"/>
          </p:nvPr>
        </p:nvSpPr>
        <p:spPr/>
        <p:txBody>
          <a:bodyPr/>
          <a:lstStyle/>
          <a:p>
            <a:fld id="{23305676-A525-44F0-943E-FE252ECA109C}" type="slidenum">
              <a:rPr lang="en-US" smtClean="0"/>
              <a:t>51</a:t>
            </a:fld>
            <a:endParaRPr lang="en-US"/>
          </a:p>
        </p:txBody>
      </p:sp>
    </p:spTree>
    <p:extLst>
      <p:ext uri="{BB962C8B-B14F-4D97-AF65-F5344CB8AC3E}">
        <p14:creationId xmlns:p14="http://schemas.microsoft.com/office/powerpoint/2010/main" val="4243000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CC118-7D67-4DB5-81B9-1EA6416291BB}"/>
              </a:ext>
            </a:extLst>
          </p:cNvPr>
          <p:cNvSpPr>
            <a:spLocks noGrp="1"/>
          </p:cNvSpPr>
          <p:nvPr>
            <p:ph type="title"/>
          </p:nvPr>
        </p:nvSpPr>
        <p:spPr/>
        <p:txBody>
          <a:bodyPr>
            <a:normAutofit/>
          </a:bodyPr>
          <a:lstStyle/>
          <a:p>
            <a:r>
              <a:rPr lang="en-US" dirty="0"/>
              <a:t>Data scrubbing- made up of the following efforts:</a:t>
            </a:r>
          </a:p>
        </p:txBody>
      </p:sp>
      <p:sp>
        <p:nvSpPr>
          <p:cNvPr id="3" name="Content Placeholder 2">
            <a:extLst>
              <a:ext uri="{FF2B5EF4-FFF2-40B4-BE49-F238E27FC236}">
                <a16:creationId xmlns:a16="http://schemas.microsoft.com/office/drawing/2014/main" id="{7717CBC3-086C-4D29-80CA-B9A27B3F5002}"/>
              </a:ext>
            </a:extLst>
          </p:cNvPr>
          <p:cNvSpPr>
            <a:spLocks noGrp="1"/>
          </p:cNvSpPr>
          <p:nvPr>
            <p:ph idx="1"/>
          </p:nvPr>
        </p:nvSpPr>
        <p:spPr/>
        <p:txBody>
          <a:bodyPr>
            <a:normAutofit lnSpcReduction="10000"/>
          </a:bodyPr>
          <a:lstStyle/>
          <a:p>
            <a:r>
              <a:rPr lang="en-US" dirty="0"/>
              <a:t>Defining and determining errors within the data–what do you consider an error?</a:t>
            </a:r>
          </a:p>
          <a:p>
            <a:r>
              <a:rPr lang="en-US" dirty="0"/>
              <a:t>Searching and identifying error instances–once an error is defined, where do they exist in your data?</a:t>
            </a:r>
          </a:p>
          <a:p>
            <a:r>
              <a:rPr lang="en-US" dirty="0"/>
              <a:t>Correction of the errors–remove them or update them to acceptable values.</a:t>
            </a:r>
          </a:p>
          <a:p>
            <a:r>
              <a:rPr lang="en-US" dirty="0"/>
              <a:t>Error instance and document error types–or labeling (how was the error determined and what was done to resolve it).</a:t>
            </a:r>
          </a:p>
          <a:p>
            <a:r>
              <a:rPr lang="en-US" dirty="0"/>
              <a:t>Updating the entry mechanism to avoid future errors – create a process to make sure future occurrences of this type are dealt with.</a:t>
            </a:r>
          </a:p>
        </p:txBody>
      </p:sp>
      <p:sp>
        <p:nvSpPr>
          <p:cNvPr id="6" name="Slide Number Placeholder 5">
            <a:extLst>
              <a:ext uri="{FF2B5EF4-FFF2-40B4-BE49-F238E27FC236}">
                <a16:creationId xmlns:a16="http://schemas.microsoft.com/office/drawing/2014/main" id="{4E02FED6-BDEC-4112-8CEB-43B54E835AA6}"/>
              </a:ext>
            </a:extLst>
          </p:cNvPr>
          <p:cNvSpPr>
            <a:spLocks noGrp="1"/>
          </p:cNvSpPr>
          <p:nvPr>
            <p:ph type="sldNum" sz="quarter" idx="12"/>
          </p:nvPr>
        </p:nvSpPr>
        <p:spPr/>
        <p:txBody>
          <a:bodyPr/>
          <a:lstStyle/>
          <a:p>
            <a:fld id="{23305676-A525-44F0-943E-FE252ECA109C}" type="slidenum">
              <a:rPr lang="en-US" smtClean="0"/>
              <a:t>52</a:t>
            </a:fld>
            <a:endParaRPr lang="en-US"/>
          </a:p>
        </p:txBody>
      </p:sp>
    </p:spTree>
    <p:extLst>
      <p:ext uri="{BB962C8B-B14F-4D97-AF65-F5344CB8AC3E}">
        <p14:creationId xmlns:p14="http://schemas.microsoft.com/office/powerpoint/2010/main" val="1574645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0F241-1384-4116-8978-60332215B154}"/>
              </a:ext>
            </a:extLst>
          </p:cNvPr>
          <p:cNvSpPr>
            <a:spLocks noGrp="1"/>
          </p:cNvSpPr>
          <p:nvPr>
            <p:ph type="title"/>
          </p:nvPr>
        </p:nvSpPr>
        <p:spPr/>
        <p:txBody>
          <a:bodyPr/>
          <a:lstStyle/>
          <a:p>
            <a:r>
              <a:rPr lang="en-US" dirty="0"/>
              <a:t>Displaying results -  </a:t>
            </a:r>
            <a:r>
              <a:rPr lang="en-US" sz="3200" dirty="0"/>
              <a:t>enable your audience to:</a:t>
            </a:r>
          </a:p>
        </p:txBody>
      </p:sp>
      <p:sp>
        <p:nvSpPr>
          <p:cNvPr id="3" name="Content Placeholder 2">
            <a:extLst>
              <a:ext uri="{FF2B5EF4-FFF2-40B4-BE49-F238E27FC236}">
                <a16:creationId xmlns:a16="http://schemas.microsoft.com/office/drawing/2014/main" id="{9FDC4295-2C4E-4710-BF28-774FD304FF4A}"/>
              </a:ext>
            </a:extLst>
          </p:cNvPr>
          <p:cNvSpPr>
            <a:spLocks noGrp="1"/>
          </p:cNvSpPr>
          <p:nvPr>
            <p:ph idx="1"/>
          </p:nvPr>
        </p:nvSpPr>
        <p:spPr/>
        <p:txBody>
          <a:bodyPr/>
          <a:lstStyle/>
          <a:p>
            <a:r>
              <a:rPr lang="en-US" dirty="0"/>
              <a:t>See the results of your analysis efforts more clearly</a:t>
            </a:r>
          </a:p>
          <a:p>
            <a:r>
              <a:rPr lang="en-US" dirty="0"/>
              <a:t>Simplify the complexities within the data you are using</a:t>
            </a:r>
          </a:p>
          <a:p>
            <a:r>
              <a:rPr lang="en-US" dirty="0"/>
              <a:t>Understand and grasp a point that you are using the data to make</a:t>
            </a:r>
          </a:p>
        </p:txBody>
      </p:sp>
      <p:sp>
        <p:nvSpPr>
          <p:cNvPr id="6" name="Slide Number Placeholder 5">
            <a:extLst>
              <a:ext uri="{FF2B5EF4-FFF2-40B4-BE49-F238E27FC236}">
                <a16:creationId xmlns:a16="http://schemas.microsoft.com/office/drawing/2014/main" id="{F331379E-1EA3-4A9B-B12C-F29AEEA20FA8}"/>
              </a:ext>
            </a:extLst>
          </p:cNvPr>
          <p:cNvSpPr>
            <a:spLocks noGrp="1"/>
          </p:cNvSpPr>
          <p:nvPr>
            <p:ph type="sldNum" sz="quarter" idx="12"/>
          </p:nvPr>
        </p:nvSpPr>
        <p:spPr/>
        <p:txBody>
          <a:bodyPr/>
          <a:lstStyle/>
          <a:p>
            <a:fld id="{23305676-A525-44F0-943E-FE252ECA109C}" type="slidenum">
              <a:rPr lang="en-US" smtClean="0"/>
              <a:t>53</a:t>
            </a:fld>
            <a:endParaRPr lang="en-US"/>
          </a:p>
        </p:txBody>
      </p:sp>
    </p:spTree>
    <p:extLst>
      <p:ext uri="{BB962C8B-B14F-4D97-AF65-F5344CB8AC3E}">
        <p14:creationId xmlns:p14="http://schemas.microsoft.com/office/powerpoint/2010/main" val="1968261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2AB3-C832-4896-9576-5449B2EC2758}"/>
              </a:ext>
            </a:extLst>
          </p:cNvPr>
          <p:cNvSpPr>
            <a:spLocks noGrp="1"/>
          </p:cNvSpPr>
          <p:nvPr>
            <p:ph type="title"/>
          </p:nvPr>
        </p:nvSpPr>
        <p:spPr/>
        <p:txBody>
          <a:bodyPr/>
          <a:lstStyle/>
          <a:p>
            <a:r>
              <a:rPr lang="en-US" dirty="0"/>
              <a:t>Not a new concept</a:t>
            </a:r>
          </a:p>
        </p:txBody>
      </p:sp>
      <p:sp>
        <p:nvSpPr>
          <p:cNvPr id="3" name="Content Placeholder 2">
            <a:extLst>
              <a:ext uri="{FF2B5EF4-FFF2-40B4-BE49-F238E27FC236}">
                <a16:creationId xmlns:a16="http://schemas.microsoft.com/office/drawing/2014/main" id="{28A0D8F3-C8E3-4DF9-A76D-204B88A0785D}"/>
              </a:ext>
            </a:extLst>
          </p:cNvPr>
          <p:cNvSpPr>
            <a:spLocks noGrp="1"/>
          </p:cNvSpPr>
          <p:nvPr>
            <p:ph idx="1"/>
          </p:nvPr>
        </p:nvSpPr>
        <p:spPr/>
        <p:txBody>
          <a:bodyPr>
            <a:normAutofit/>
          </a:bodyPr>
          <a:lstStyle/>
          <a:p>
            <a:r>
              <a:rPr lang="en-US" dirty="0"/>
              <a:t>has been around for literally centuries, from the manual</a:t>
            </a:r>
          </a:p>
          <a:p>
            <a:r>
              <a:rPr lang="en-US" dirty="0"/>
              <a:t>creation of maps and graphs in the 17th century to the invention of the pie chart in the early 1800s.</a:t>
            </a:r>
          </a:p>
          <a:p>
            <a:r>
              <a:rPr lang="en-US" dirty="0"/>
              <a:t>Today, computers can be used to process large amounts of data lightning fast to make visualizations tremendously more valuable.</a:t>
            </a:r>
          </a:p>
          <a:p>
            <a:r>
              <a:rPr lang="en-US" dirty="0"/>
              <a:t>Going forward, we can expect the data visualization process to continue to evolve, </a:t>
            </a:r>
          </a:p>
          <a:p>
            <a:r>
              <a:rPr lang="en-US" dirty="0"/>
              <a:t>perhaps as more of a mixture of art and science rather than a numbers crunching technology.</a:t>
            </a:r>
          </a:p>
        </p:txBody>
      </p:sp>
      <p:sp>
        <p:nvSpPr>
          <p:cNvPr id="6" name="Slide Number Placeholder 5">
            <a:extLst>
              <a:ext uri="{FF2B5EF4-FFF2-40B4-BE49-F238E27FC236}">
                <a16:creationId xmlns:a16="http://schemas.microsoft.com/office/drawing/2014/main" id="{28ED10FB-4FC2-401D-A5BE-859C4F0EC3E8}"/>
              </a:ext>
            </a:extLst>
          </p:cNvPr>
          <p:cNvSpPr>
            <a:spLocks noGrp="1"/>
          </p:cNvSpPr>
          <p:nvPr>
            <p:ph type="sldNum" sz="quarter" idx="12"/>
          </p:nvPr>
        </p:nvSpPr>
        <p:spPr/>
        <p:txBody>
          <a:bodyPr/>
          <a:lstStyle/>
          <a:p>
            <a:fld id="{23305676-A525-44F0-943E-FE252ECA109C}" type="slidenum">
              <a:rPr lang="en-US" smtClean="0"/>
              <a:t>54</a:t>
            </a:fld>
            <a:endParaRPr lang="en-US"/>
          </a:p>
        </p:txBody>
      </p:sp>
    </p:spTree>
    <p:extLst>
      <p:ext uri="{BB962C8B-B14F-4D97-AF65-F5344CB8AC3E}">
        <p14:creationId xmlns:p14="http://schemas.microsoft.com/office/powerpoint/2010/main" val="3322392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20A3-FF90-4FF8-B65B-0B5397C0D7BA}"/>
              </a:ext>
            </a:extLst>
          </p:cNvPr>
          <p:cNvSpPr>
            <a:spLocks noGrp="1"/>
          </p:cNvSpPr>
          <p:nvPr>
            <p:ph type="title"/>
          </p:nvPr>
        </p:nvSpPr>
        <p:spPr/>
        <p:txBody>
          <a:bodyPr/>
          <a:lstStyle/>
          <a:p>
            <a:r>
              <a:rPr lang="en-US" dirty="0"/>
              <a:t>Instant gratifications</a:t>
            </a:r>
          </a:p>
        </p:txBody>
      </p:sp>
      <p:sp>
        <p:nvSpPr>
          <p:cNvPr id="3" name="Content Placeholder 2">
            <a:extLst>
              <a:ext uri="{FF2B5EF4-FFF2-40B4-BE49-F238E27FC236}">
                <a16:creationId xmlns:a16="http://schemas.microsoft.com/office/drawing/2014/main" id="{DBC1005F-6A97-4AEA-BA2F-103549D87ED0}"/>
              </a:ext>
            </a:extLst>
          </p:cNvPr>
          <p:cNvSpPr>
            <a:spLocks noGrp="1"/>
          </p:cNvSpPr>
          <p:nvPr>
            <p:ph idx="1"/>
          </p:nvPr>
        </p:nvSpPr>
        <p:spPr/>
        <p:txBody>
          <a:bodyPr>
            <a:normAutofit/>
          </a:bodyPr>
          <a:lstStyle/>
          <a:p>
            <a:r>
              <a:rPr lang="en-US" dirty="0"/>
              <a:t>generating and publishing charts and graphs for an audience to review and set up an expectation for interactive visualizations.</a:t>
            </a:r>
          </a:p>
          <a:p>
            <a:r>
              <a:rPr lang="en-US" dirty="0"/>
              <a:t>giving the user the self-service ability to drill down into the generated pictures, charts, and graphs (to access more or specific details),</a:t>
            </a:r>
          </a:p>
          <a:p>
            <a:r>
              <a:rPr lang="en-US" dirty="0"/>
              <a:t> interactively in real time (or near real time) to change what data is displayed and how it's processed and/or presented (maybe select a bar graph rather than a pie chart).</a:t>
            </a:r>
          </a:p>
          <a:p>
            <a:r>
              <a:rPr lang="en-US" dirty="0"/>
              <a:t>This allows visualizations to be much more effective and personalized.</a:t>
            </a:r>
          </a:p>
          <a:p>
            <a:endParaRPr lang="en-US" dirty="0"/>
          </a:p>
        </p:txBody>
      </p:sp>
      <p:sp>
        <p:nvSpPr>
          <p:cNvPr id="6" name="Slide Number Placeholder 5">
            <a:extLst>
              <a:ext uri="{FF2B5EF4-FFF2-40B4-BE49-F238E27FC236}">
                <a16:creationId xmlns:a16="http://schemas.microsoft.com/office/drawing/2014/main" id="{E1D00AE4-5488-41F5-8E34-686593B19403}"/>
              </a:ext>
            </a:extLst>
          </p:cNvPr>
          <p:cNvSpPr>
            <a:spLocks noGrp="1"/>
          </p:cNvSpPr>
          <p:nvPr>
            <p:ph type="sldNum" sz="quarter" idx="12"/>
          </p:nvPr>
        </p:nvSpPr>
        <p:spPr/>
        <p:txBody>
          <a:bodyPr/>
          <a:lstStyle/>
          <a:p>
            <a:fld id="{23305676-A525-44F0-943E-FE252ECA109C}" type="slidenum">
              <a:rPr lang="en-US" smtClean="0"/>
              <a:t>55</a:t>
            </a:fld>
            <a:endParaRPr lang="en-US"/>
          </a:p>
        </p:txBody>
      </p:sp>
    </p:spTree>
    <p:extLst>
      <p:ext uri="{BB962C8B-B14F-4D97-AF65-F5344CB8AC3E}">
        <p14:creationId xmlns:p14="http://schemas.microsoft.com/office/powerpoint/2010/main" val="2496907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8CC4-EA38-48BB-87C0-3853487818F3}"/>
              </a:ext>
            </a:extLst>
          </p:cNvPr>
          <p:cNvSpPr>
            <a:spLocks noGrp="1"/>
          </p:cNvSpPr>
          <p:nvPr>
            <p:ph type="title"/>
          </p:nvPr>
        </p:nvSpPr>
        <p:spPr/>
        <p:txBody>
          <a:bodyPr/>
          <a:lstStyle/>
          <a:p>
            <a:r>
              <a:rPr lang="en-US" dirty="0"/>
              <a:t>Data-driven documents</a:t>
            </a:r>
          </a:p>
        </p:txBody>
      </p:sp>
      <p:sp>
        <p:nvSpPr>
          <p:cNvPr id="3" name="Content Placeholder 2">
            <a:extLst>
              <a:ext uri="{FF2B5EF4-FFF2-40B4-BE49-F238E27FC236}">
                <a16:creationId xmlns:a16="http://schemas.microsoft.com/office/drawing/2014/main" id="{7CBC18F6-74E7-4DAC-B580-97BA612A9AD7}"/>
              </a:ext>
            </a:extLst>
          </p:cNvPr>
          <p:cNvSpPr>
            <a:spLocks noGrp="1"/>
          </p:cNvSpPr>
          <p:nvPr>
            <p:ph idx="1"/>
          </p:nvPr>
        </p:nvSpPr>
        <p:spPr/>
        <p:txBody>
          <a:bodyPr>
            <a:normAutofit/>
          </a:bodyPr>
          <a:lstStyle/>
          <a:p>
            <a:r>
              <a:rPr lang="en-US" dirty="0"/>
              <a:t>Data Driven Documents is referred within the open community as D3.</a:t>
            </a:r>
          </a:p>
          <a:p>
            <a:r>
              <a:rPr lang="en-US" dirty="0"/>
              <a:t>D3 is an open source library written in JavaScript. </a:t>
            </a:r>
          </a:p>
          <a:p>
            <a:r>
              <a:rPr lang="en-US" dirty="0"/>
              <a:t>The objective is to allow for easily manipulating documents based upon data using standard web browsing technologies (such as HTML or CSS)</a:t>
            </a:r>
          </a:p>
          <a:p>
            <a:r>
              <a:rPr lang="en-US" dirty="0"/>
              <a:t> Its value-add is to provide you with full capabilities without having to build your own or strapping yourself to some proprietary framework.</a:t>
            </a:r>
          </a:p>
          <a:p>
            <a:r>
              <a:rPr lang="en-US" dirty="0"/>
              <a:t>These library components give you excellent tools for big data visualization and a data driven approach to DOM manipulation</a:t>
            </a:r>
          </a:p>
        </p:txBody>
      </p:sp>
      <p:sp>
        <p:nvSpPr>
          <p:cNvPr id="6" name="Slide Number Placeholder 5">
            <a:extLst>
              <a:ext uri="{FF2B5EF4-FFF2-40B4-BE49-F238E27FC236}">
                <a16:creationId xmlns:a16="http://schemas.microsoft.com/office/drawing/2014/main" id="{986E87BC-4A86-4CC5-AD15-B2C24EBDF40A}"/>
              </a:ext>
            </a:extLst>
          </p:cNvPr>
          <p:cNvSpPr>
            <a:spLocks noGrp="1"/>
          </p:cNvSpPr>
          <p:nvPr>
            <p:ph type="sldNum" sz="quarter" idx="12"/>
          </p:nvPr>
        </p:nvSpPr>
        <p:spPr/>
        <p:txBody>
          <a:bodyPr/>
          <a:lstStyle/>
          <a:p>
            <a:fld id="{23305676-A525-44F0-943E-FE252ECA109C}" type="slidenum">
              <a:rPr lang="en-US" smtClean="0"/>
              <a:t>56</a:t>
            </a:fld>
            <a:endParaRPr lang="en-US"/>
          </a:p>
        </p:txBody>
      </p:sp>
    </p:spTree>
    <p:extLst>
      <p:ext uri="{BB962C8B-B14F-4D97-AF65-F5344CB8AC3E}">
        <p14:creationId xmlns:p14="http://schemas.microsoft.com/office/powerpoint/2010/main" val="988500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1091-8676-4075-B884-82112BBCCD3B}"/>
              </a:ext>
            </a:extLst>
          </p:cNvPr>
          <p:cNvSpPr>
            <a:spLocks noGrp="1"/>
          </p:cNvSpPr>
          <p:nvPr>
            <p:ph type="title"/>
          </p:nvPr>
        </p:nvSpPr>
        <p:spPr/>
        <p:txBody>
          <a:bodyPr/>
          <a:lstStyle/>
          <a:p>
            <a:r>
              <a:rPr lang="en-US" dirty="0"/>
              <a:t>Dashboards</a:t>
            </a:r>
          </a:p>
        </p:txBody>
      </p:sp>
      <p:sp>
        <p:nvSpPr>
          <p:cNvPr id="3" name="Content Placeholder 2">
            <a:extLst>
              <a:ext uri="{FF2B5EF4-FFF2-40B4-BE49-F238E27FC236}">
                <a16:creationId xmlns:a16="http://schemas.microsoft.com/office/drawing/2014/main" id="{6A1043EE-50DD-490A-A46B-41A8BA55DE7B}"/>
              </a:ext>
            </a:extLst>
          </p:cNvPr>
          <p:cNvSpPr>
            <a:spLocks noGrp="1"/>
          </p:cNvSpPr>
          <p:nvPr>
            <p:ph idx="1"/>
          </p:nvPr>
        </p:nvSpPr>
        <p:spPr/>
        <p:txBody>
          <a:bodyPr>
            <a:normAutofit/>
          </a:bodyPr>
          <a:lstStyle/>
          <a:p>
            <a:r>
              <a:rPr lang="en-US" dirty="0"/>
              <a:t>Big data is collecting and accumulating daily, in fact; minute-by-minute and there is a realization that organizations rely on this information for a variety of reasons.</a:t>
            </a:r>
          </a:p>
          <a:p>
            <a:r>
              <a:rPr lang="en-US" dirty="0"/>
              <a:t>Various types of reporting formats are utilized on this data, including data dashboards.</a:t>
            </a:r>
          </a:p>
          <a:p>
            <a:r>
              <a:rPr lang="en-US" sz="2400" i="1" dirty="0"/>
              <a:t>“</a:t>
            </a:r>
            <a:r>
              <a:rPr lang="en-US" sz="2400" i="1" dirty="0">
                <a:solidFill>
                  <a:schemeClr val="accent2">
                    <a:lumMod val="75000"/>
                  </a:schemeClr>
                </a:solidFill>
              </a:rPr>
              <a:t>A dashboard is a visual display of the most important information needed to achieve one or more objectives; consolidated and arranged on a single screen so the information can be monitored at a glance</a:t>
            </a:r>
            <a:r>
              <a:rPr lang="en-US" sz="2400" i="1" dirty="0"/>
              <a:t>.”</a:t>
            </a:r>
          </a:p>
          <a:p>
            <a:pPr marL="0" indent="0" algn="r">
              <a:buNone/>
            </a:pPr>
            <a:r>
              <a:rPr lang="en-US" sz="2400" i="1" dirty="0"/>
              <a:t>-According to  A. Chiang</a:t>
            </a:r>
          </a:p>
          <a:p>
            <a:endParaRPr lang="en-US" dirty="0"/>
          </a:p>
        </p:txBody>
      </p:sp>
      <p:sp>
        <p:nvSpPr>
          <p:cNvPr id="6" name="Slide Number Placeholder 5">
            <a:extLst>
              <a:ext uri="{FF2B5EF4-FFF2-40B4-BE49-F238E27FC236}">
                <a16:creationId xmlns:a16="http://schemas.microsoft.com/office/drawing/2014/main" id="{55E642DE-5C53-4E7C-84D4-4F5E094A6A05}"/>
              </a:ext>
            </a:extLst>
          </p:cNvPr>
          <p:cNvSpPr>
            <a:spLocks noGrp="1"/>
          </p:cNvSpPr>
          <p:nvPr>
            <p:ph type="sldNum" sz="quarter" idx="12"/>
          </p:nvPr>
        </p:nvSpPr>
        <p:spPr/>
        <p:txBody>
          <a:bodyPr/>
          <a:lstStyle/>
          <a:p>
            <a:fld id="{23305676-A525-44F0-943E-FE252ECA109C}" type="slidenum">
              <a:rPr lang="en-US" smtClean="0"/>
              <a:t>57</a:t>
            </a:fld>
            <a:endParaRPr lang="en-US"/>
          </a:p>
        </p:txBody>
      </p:sp>
    </p:spTree>
    <p:extLst>
      <p:ext uri="{BB962C8B-B14F-4D97-AF65-F5344CB8AC3E}">
        <p14:creationId xmlns:p14="http://schemas.microsoft.com/office/powerpoint/2010/main" val="3772285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1F0A-FF5E-4944-92B7-CF82A7DDD6B4}"/>
              </a:ext>
            </a:extLst>
          </p:cNvPr>
          <p:cNvSpPr>
            <a:spLocks noGrp="1"/>
          </p:cNvSpPr>
          <p:nvPr>
            <p:ph type="title"/>
          </p:nvPr>
        </p:nvSpPr>
        <p:spPr/>
        <p:txBody>
          <a:bodyPr/>
          <a:lstStyle/>
          <a:p>
            <a:r>
              <a:rPr lang="en-US" dirty="0"/>
              <a:t>Dashboards ..</a:t>
            </a:r>
            <a:r>
              <a:rPr lang="en-US" sz="3600" dirty="0"/>
              <a:t>2</a:t>
            </a:r>
          </a:p>
        </p:txBody>
      </p:sp>
      <p:sp>
        <p:nvSpPr>
          <p:cNvPr id="3" name="Content Placeholder 2">
            <a:extLst>
              <a:ext uri="{FF2B5EF4-FFF2-40B4-BE49-F238E27FC236}">
                <a16:creationId xmlns:a16="http://schemas.microsoft.com/office/drawing/2014/main" id="{0DF6007C-EA1D-46D2-AF0D-783C601CB24E}"/>
              </a:ext>
            </a:extLst>
          </p:cNvPr>
          <p:cNvSpPr>
            <a:spLocks noGrp="1"/>
          </p:cNvSpPr>
          <p:nvPr>
            <p:ph idx="1"/>
          </p:nvPr>
        </p:nvSpPr>
        <p:spPr/>
        <p:txBody>
          <a:bodyPr>
            <a:normAutofit/>
          </a:bodyPr>
          <a:lstStyle/>
          <a:p>
            <a:r>
              <a:rPr lang="en-US" dirty="0"/>
              <a:t>any dashboard has the capacity for supplying timely, important information for its audience to use in decision making, if it is well designed and constructed.</a:t>
            </a:r>
          </a:p>
          <a:p>
            <a:r>
              <a:rPr lang="en-US" dirty="0"/>
              <a:t>Making decisions based upon a dashboard with incorrectly presented, stale, or even incorrect data can lead to disaster.</a:t>
            </a:r>
          </a:p>
          <a:p>
            <a:r>
              <a:rPr lang="en-US" dirty="0"/>
              <a:t>Tableau is categorized as business intelligence software designed to help people see and understand data; </a:t>
            </a:r>
          </a:p>
          <a:p>
            <a:r>
              <a:rPr lang="en-US" dirty="0"/>
              <a:t>more than just a code library, Tableau is considered to be a suite or a family of interactive data visualization products.</a:t>
            </a:r>
          </a:p>
        </p:txBody>
      </p:sp>
      <p:sp>
        <p:nvSpPr>
          <p:cNvPr id="6" name="Slide Number Placeholder 5">
            <a:extLst>
              <a:ext uri="{FF2B5EF4-FFF2-40B4-BE49-F238E27FC236}">
                <a16:creationId xmlns:a16="http://schemas.microsoft.com/office/drawing/2014/main" id="{1EB2D216-4522-4E56-967A-4EBD222C94BC}"/>
              </a:ext>
            </a:extLst>
          </p:cNvPr>
          <p:cNvSpPr>
            <a:spLocks noGrp="1"/>
          </p:cNvSpPr>
          <p:nvPr>
            <p:ph type="sldNum" sz="quarter" idx="12"/>
          </p:nvPr>
        </p:nvSpPr>
        <p:spPr/>
        <p:txBody>
          <a:bodyPr/>
          <a:lstStyle/>
          <a:p>
            <a:fld id="{23305676-A525-44F0-943E-FE252ECA109C}" type="slidenum">
              <a:rPr lang="en-US" smtClean="0"/>
              <a:t>58</a:t>
            </a:fld>
            <a:endParaRPr lang="en-US"/>
          </a:p>
        </p:txBody>
      </p:sp>
    </p:spTree>
    <p:extLst>
      <p:ext uri="{BB962C8B-B14F-4D97-AF65-F5344CB8AC3E}">
        <p14:creationId xmlns:p14="http://schemas.microsoft.com/office/powerpoint/2010/main" val="614746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ADB2C-54DA-4171-B3C3-9F6DF0F537F9}"/>
              </a:ext>
            </a:extLst>
          </p:cNvPr>
          <p:cNvSpPr>
            <a:spLocks noGrp="1"/>
          </p:cNvSpPr>
          <p:nvPr>
            <p:ph type="title"/>
          </p:nvPr>
        </p:nvSpPr>
        <p:spPr/>
        <p:txBody>
          <a:bodyPr/>
          <a:lstStyle/>
          <a:p>
            <a:r>
              <a:rPr lang="en-US" dirty="0"/>
              <a:t>Tableau</a:t>
            </a:r>
            <a:endParaRPr lang="en-US" sz="3600" dirty="0"/>
          </a:p>
        </p:txBody>
      </p:sp>
      <p:sp>
        <p:nvSpPr>
          <p:cNvPr id="3" name="Content Placeholder 2">
            <a:extLst>
              <a:ext uri="{FF2B5EF4-FFF2-40B4-BE49-F238E27FC236}">
                <a16:creationId xmlns:a16="http://schemas.microsoft.com/office/drawing/2014/main" id="{DE53EB03-D81C-460B-8A4B-8784330E6D99}"/>
              </a:ext>
            </a:extLst>
          </p:cNvPr>
          <p:cNvSpPr>
            <a:spLocks noGrp="1"/>
          </p:cNvSpPr>
          <p:nvPr>
            <p:ph idx="1"/>
          </p:nvPr>
        </p:nvSpPr>
        <p:spPr/>
        <p:txBody>
          <a:bodyPr/>
          <a:lstStyle/>
          <a:p>
            <a:r>
              <a:rPr lang="en-US" dirty="0"/>
              <a:t>Tableau also works with a variety of formats of both structured and unstructured data</a:t>
            </a:r>
          </a:p>
          <a:p>
            <a:r>
              <a:rPr lang="en-US" dirty="0"/>
              <a:t>can handle the volumes of big data, literally, petabytes or terabytes,</a:t>
            </a:r>
          </a:p>
          <a:p>
            <a:r>
              <a:rPr lang="en-US" dirty="0"/>
              <a:t>millions or billions of rows, turning that big data into valuable visualizations for targeted audiences.</a:t>
            </a:r>
          </a:p>
        </p:txBody>
      </p:sp>
      <p:sp>
        <p:nvSpPr>
          <p:cNvPr id="6" name="Slide Number Placeholder 5">
            <a:extLst>
              <a:ext uri="{FF2B5EF4-FFF2-40B4-BE49-F238E27FC236}">
                <a16:creationId xmlns:a16="http://schemas.microsoft.com/office/drawing/2014/main" id="{E9ECE9FF-40E6-4CEB-84D1-0C14E2577C09}"/>
              </a:ext>
            </a:extLst>
          </p:cNvPr>
          <p:cNvSpPr>
            <a:spLocks noGrp="1"/>
          </p:cNvSpPr>
          <p:nvPr>
            <p:ph type="sldNum" sz="quarter" idx="12"/>
          </p:nvPr>
        </p:nvSpPr>
        <p:spPr/>
        <p:txBody>
          <a:bodyPr/>
          <a:lstStyle/>
          <a:p>
            <a:fld id="{23305676-A525-44F0-943E-FE252ECA109C}" type="slidenum">
              <a:rPr lang="en-US" smtClean="0"/>
              <a:t>59</a:t>
            </a:fld>
            <a:endParaRPr lang="en-US"/>
          </a:p>
        </p:txBody>
      </p:sp>
    </p:spTree>
    <p:extLst>
      <p:ext uri="{BB962C8B-B14F-4D97-AF65-F5344CB8AC3E}">
        <p14:creationId xmlns:p14="http://schemas.microsoft.com/office/powerpoint/2010/main" val="746107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C36A-9ADC-4405-BA35-91205E7A30CE}"/>
              </a:ext>
            </a:extLst>
          </p:cNvPr>
          <p:cNvSpPr>
            <a:spLocks noGrp="1"/>
          </p:cNvSpPr>
          <p:nvPr>
            <p:ph type="title"/>
          </p:nvPr>
        </p:nvSpPr>
        <p:spPr>
          <a:xfrm>
            <a:off x="0" y="48687"/>
            <a:ext cx="12192000" cy="706090"/>
          </a:xfrm>
        </p:spPr>
        <p:txBody>
          <a:bodyPr>
            <a:normAutofit/>
          </a:bodyPr>
          <a:lstStyle/>
          <a:p>
            <a:pPr algn="ctr"/>
            <a:r>
              <a:rPr lang="en-IN" sz="2500" b="1" dirty="0">
                <a:solidFill>
                  <a:srgbClr val="111111"/>
                </a:solidFill>
                <a:latin typeface="Cambria" panose="02040503050406030204" pitchFamily="18" charset="0"/>
                <a:ea typeface="Cambria" panose="02040503050406030204" pitchFamily="18" charset="0"/>
              </a:rPr>
              <a:t>Big Data Visualization – Popular Tools</a:t>
            </a:r>
            <a:endParaRPr lang="en-IN" sz="2500" dirty="0">
              <a:latin typeface="Cambria" panose="02040503050406030204" pitchFamily="18" charset="0"/>
              <a:ea typeface="Cambria" panose="02040503050406030204" pitchFamily="18" charset="0"/>
            </a:endParaRPr>
          </a:p>
        </p:txBody>
      </p:sp>
      <p:sp>
        <p:nvSpPr>
          <p:cNvPr id="4" name="Title 1">
            <a:extLst>
              <a:ext uri="{FF2B5EF4-FFF2-40B4-BE49-F238E27FC236}">
                <a16:creationId xmlns:a16="http://schemas.microsoft.com/office/drawing/2014/main" id="{FF03C2B9-75E2-46B7-B638-5AA734F169D6}"/>
              </a:ext>
            </a:extLst>
          </p:cNvPr>
          <p:cNvSpPr txBox="1">
            <a:spLocks/>
          </p:cNvSpPr>
          <p:nvPr/>
        </p:nvSpPr>
        <p:spPr>
          <a:xfrm>
            <a:off x="381000" y="754776"/>
            <a:ext cx="11399520" cy="5767943"/>
          </a:xfrm>
          <a:prstGeom prst="rect">
            <a:avLst/>
          </a:prstGeom>
        </p:spPr>
        <p:txBody>
          <a:bodyPr vert="horz" lIns="91440" tIns="45720" rIns="91440" bIns="45720" rtlCol="0" anchor="t">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just">
              <a:lnSpc>
                <a:spcPct val="150000"/>
              </a:lnSpc>
              <a:buFont typeface="Wingdings" panose="05000000000000000000" pitchFamily="2" charset="2"/>
              <a:buChar char="ü"/>
            </a:pPr>
            <a:r>
              <a:rPr lang="en-IN" sz="24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Oracle Visual Analyzer: </a:t>
            </a:r>
            <a:r>
              <a:rPr lang="en-IN" sz="2200" dirty="0">
                <a:solidFill>
                  <a:srgbClr val="111111"/>
                </a:solidFill>
                <a:latin typeface="Cambria" panose="02040503050406030204" pitchFamily="18" charset="0"/>
                <a:ea typeface="Cambria" panose="02040503050406030204" pitchFamily="18" charset="0"/>
              </a:rPr>
              <a:t>A web-based tool, Visual Analyzer allows creation of curated dashboards to help discover correlations and patterns in data. </a:t>
            </a:r>
          </a:p>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4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SAP Lumira: </a:t>
            </a:r>
            <a:r>
              <a:rPr lang="en-IN" sz="2200" dirty="0">
                <a:solidFill>
                  <a:srgbClr val="111111"/>
                </a:solidFill>
                <a:latin typeface="Cambria" panose="02040503050406030204" pitchFamily="18" charset="0"/>
                <a:ea typeface="Cambria" panose="02040503050406030204" pitchFamily="18" charset="0"/>
              </a:rPr>
              <a:t>Calling it “self service data visualization for everyone,” Lumira allows you to combine your visualizations into storyboards.</a:t>
            </a:r>
          </a:p>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4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SAS Visual Analytics: </a:t>
            </a:r>
            <a:r>
              <a:rPr lang="en-IN" sz="2200" dirty="0">
                <a:solidFill>
                  <a:srgbClr val="111111"/>
                </a:solidFill>
                <a:latin typeface="Cambria" panose="02040503050406030204" pitchFamily="18" charset="0"/>
                <a:ea typeface="Cambria" panose="02040503050406030204" pitchFamily="18" charset="0"/>
              </a:rPr>
              <a:t>The SAS solution promotes its “scalability and governance,” along with dynamic visuals and flexible deployment options.</a:t>
            </a:r>
          </a:p>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4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Tableau Desktop: </a:t>
            </a:r>
            <a:r>
              <a:rPr lang="en-IN" sz="2200" dirty="0">
                <a:solidFill>
                  <a:srgbClr val="111111"/>
                </a:solidFill>
                <a:latin typeface="Cambria" panose="02040503050406030204" pitchFamily="18" charset="0"/>
                <a:ea typeface="Cambria" panose="02040503050406030204" pitchFamily="18" charset="0"/>
              </a:rPr>
              <a:t>Tableau’s interactive dashboards allow you to “uncover hidden insights on the fly,” and power users can manage metadata to make the most of disparate data sources.</a:t>
            </a:r>
          </a:p>
          <a:p>
            <a:pPr marL="342900" indent="-342900" algn="just">
              <a:lnSpc>
                <a:spcPct val="150000"/>
              </a:lnSpc>
              <a:buFont typeface="Wingdings" panose="05000000000000000000" pitchFamily="2" charset="2"/>
              <a:buChar char="ü"/>
            </a:pPr>
            <a:endParaRPr lang="en-IN" sz="2200" dirty="0">
              <a:solidFill>
                <a:srgbClr val="111111"/>
              </a:solidFill>
              <a:latin typeface="Cambria" panose="02040503050406030204" pitchFamily="18" charset="0"/>
              <a:ea typeface="Cambria" panose="02040503050406030204" pitchFamily="18" charset="0"/>
            </a:endParaRPr>
          </a:p>
          <a:p>
            <a:pPr marL="342900" indent="-342900" algn="just">
              <a:lnSpc>
                <a:spcPct val="150000"/>
              </a:lnSpc>
              <a:buFont typeface="Wingdings" panose="05000000000000000000" pitchFamily="2" charset="2"/>
              <a:buChar char="ü"/>
            </a:pPr>
            <a:r>
              <a:rPr lang="en-IN" sz="2400"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TIBCO Spotfire: </a:t>
            </a:r>
            <a:r>
              <a:rPr lang="en-IN" sz="2200" dirty="0">
                <a:solidFill>
                  <a:srgbClr val="111111"/>
                </a:solidFill>
                <a:latin typeface="Cambria" panose="02040503050406030204" pitchFamily="18" charset="0"/>
                <a:ea typeface="Cambria" panose="02040503050406030204" pitchFamily="18" charset="0"/>
              </a:rPr>
              <a:t>Offers analytics software as a service, and touts itself as a solution that “scales from a small team to the entire organization.” </a:t>
            </a:r>
          </a:p>
        </p:txBody>
      </p:sp>
    </p:spTree>
    <p:extLst>
      <p:ext uri="{BB962C8B-B14F-4D97-AF65-F5344CB8AC3E}">
        <p14:creationId xmlns:p14="http://schemas.microsoft.com/office/powerpoint/2010/main" val="2973441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2F70-363B-43DC-93BC-4CFCA94FD6CC}"/>
              </a:ext>
            </a:extLst>
          </p:cNvPr>
          <p:cNvSpPr>
            <a:spLocks noGrp="1"/>
          </p:cNvSpPr>
          <p:nvPr>
            <p:ph type="title"/>
          </p:nvPr>
        </p:nvSpPr>
        <p:spPr/>
        <p:txBody>
          <a:bodyPr/>
          <a:lstStyle/>
          <a:p>
            <a:r>
              <a:rPr lang="en-US" dirty="0"/>
              <a:t>Tableau ..</a:t>
            </a:r>
            <a:r>
              <a:rPr lang="en-US" sz="3600" dirty="0"/>
              <a:t>2</a:t>
            </a:r>
          </a:p>
        </p:txBody>
      </p:sp>
      <p:sp>
        <p:nvSpPr>
          <p:cNvPr id="3" name="Content Placeholder 2">
            <a:extLst>
              <a:ext uri="{FF2B5EF4-FFF2-40B4-BE49-F238E27FC236}">
                <a16:creationId xmlns:a16="http://schemas.microsoft.com/office/drawing/2014/main" id="{CE1C8371-9A27-4F93-995F-0E60532DBF73}"/>
              </a:ext>
            </a:extLst>
          </p:cNvPr>
          <p:cNvSpPr>
            <a:spLocks noGrp="1"/>
          </p:cNvSpPr>
          <p:nvPr>
            <p:ph idx="1"/>
          </p:nvPr>
        </p:nvSpPr>
        <p:spPr/>
        <p:txBody>
          <a:bodyPr/>
          <a:lstStyle/>
          <a:p>
            <a:pPr marL="0" indent="0">
              <a:buNone/>
            </a:pPr>
            <a:r>
              <a:rPr lang="en-US" dirty="0"/>
              <a:t>Some of the more exciting abilities Tableau offers include:</a:t>
            </a:r>
          </a:p>
          <a:p>
            <a:r>
              <a:rPr lang="en-US" sz="2400" dirty="0"/>
              <a:t>Real-time drag-and-drop cluster analysis</a:t>
            </a:r>
          </a:p>
          <a:p>
            <a:r>
              <a:rPr lang="en-US" sz="2400" dirty="0"/>
              <a:t>Cross data source joining</a:t>
            </a:r>
          </a:p>
          <a:p>
            <a:r>
              <a:rPr lang="en-US" sz="2400" dirty="0"/>
              <a:t>Powerful data connectors</a:t>
            </a:r>
          </a:p>
          <a:p>
            <a:r>
              <a:rPr lang="en-US" sz="2400" dirty="0"/>
              <a:t>Mobile enabled</a:t>
            </a:r>
          </a:p>
          <a:p>
            <a:r>
              <a:rPr lang="en-US" sz="2400" dirty="0"/>
              <a:t>Real-time territory or region data exploration</a:t>
            </a:r>
          </a:p>
        </p:txBody>
      </p:sp>
      <p:sp>
        <p:nvSpPr>
          <p:cNvPr id="6" name="Slide Number Placeholder 5">
            <a:extLst>
              <a:ext uri="{FF2B5EF4-FFF2-40B4-BE49-F238E27FC236}">
                <a16:creationId xmlns:a16="http://schemas.microsoft.com/office/drawing/2014/main" id="{BEADBC26-29B7-4E72-82DC-910F08C9279E}"/>
              </a:ext>
            </a:extLst>
          </p:cNvPr>
          <p:cNvSpPr>
            <a:spLocks noGrp="1"/>
          </p:cNvSpPr>
          <p:nvPr>
            <p:ph type="sldNum" sz="quarter" idx="12"/>
          </p:nvPr>
        </p:nvSpPr>
        <p:spPr/>
        <p:txBody>
          <a:bodyPr/>
          <a:lstStyle/>
          <a:p>
            <a:fld id="{23305676-A525-44F0-943E-FE252ECA109C}" type="slidenum">
              <a:rPr lang="en-US" smtClean="0"/>
              <a:t>60</a:t>
            </a:fld>
            <a:endParaRPr lang="en-US"/>
          </a:p>
        </p:txBody>
      </p:sp>
    </p:spTree>
    <p:extLst>
      <p:ext uri="{BB962C8B-B14F-4D97-AF65-F5344CB8AC3E}">
        <p14:creationId xmlns:p14="http://schemas.microsoft.com/office/powerpoint/2010/main" val="727111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A927-2658-4C73-BE42-AB1A8F8F517E}"/>
              </a:ext>
            </a:extLst>
          </p:cNvPr>
          <p:cNvSpPr>
            <a:spLocks noGrp="1"/>
          </p:cNvSpPr>
          <p:nvPr>
            <p:ph type="title"/>
          </p:nvPr>
        </p:nvSpPr>
        <p:spPr/>
        <p:txBody>
          <a:bodyPr/>
          <a:lstStyle/>
          <a:p>
            <a:r>
              <a:rPr lang="en-US" dirty="0"/>
              <a:t>Outliers</a:t>
            </a:r>
          </a:p>
        </p:txBody>
      </p:sp>
      <p:sp>
        <p:nvSpPr>
          <p:cNvPr id="3" name="Content Placeholder 2">
            <a:extLst>
              <a:ext uri="{FF2B5EF4-FFF2-40B4-BE49-F238E27FC236}">
                <a16:creationId xmlns:a16="http://schemas.microsoft.com/office/drawing/2014/main" id="{9460608B-72B0-4DFA-8AE0-CA30A5D9C12E}"/>
              </a:ext>
            </a:extLst>
          </p:cNvPr>
          <p:cNvSpPr>
            <a:spLocks noGrp="1"/>
          </p:cNvSpPr>
          <p:nvPr>
            <p:ph idx="1"/>
          </p:nvPr>
        </p:nvSpPr>
        <p:spPr/>
        <p:txBody>
          <a:bodyPr/>
          <a:lstStyle/>
          <a:p>
            <a:r>
              <a:rPr lang="en-US" dirty="0"/>
              <a:t>an outlier is an observation point that is distant or vastly different from the other observed data points within the data.</a:t>
            </a:r>
          </a:p>
          <a:p>
            <a:r>
              <a:rPr lang="en-US" dirty="0"/>
              <a:t>Although outliers typically represent (only) about 1 to 5 percent of your data, </a:t>
            </a:r>
          </a:p>
          <a:p>
            <a:r>
              <a:rPr lang="en-US" dirty="0"/>
              <a:t>when you’re working with big data, investigating, or even just viewing, 1 to 5 percent of that data is rather difficult.</a:t>
            </a:r>
          </a:p>
        </p:txBody>
      </p:sp>
      <p:sp>
        <p:nvSpPr>
          <p:cNvPr id="6" name="Slide Number Placeholder 5">
            <a:extLst>
              <a:ext uri="{FF2B5EF4-FFF2-40B4-BE49-F238E27FC236}">
                <a16:creationId xmlns:a16="http://schemas.microsoft.com/office/drawing/2014/main" id="{91D4000A-419B-4ECA-BD7A-F027ACCA0ACD}"/>
              </a:ext>
            </a:extLst>
          </p:cNvPr>
          <p:cNvSpPr>
            <a:spLocks noGrp="1"/>
          </p:cNvSpPr>
          <p:nvPr>
            <p:ph type="sldNum" sz="quarter" idx="12"/>
          </p:nvPr>
        </p:nvSpPr>
        <p:spPr/>
        <p:txBody>
          <a:bodyPr/>
          <a:lstStyle/>
          <a:p>
            <a:fld id="{23305676-A525-44F0-943E-FE252ECA109C}" type="slidenum">
              <a:rPr lang="en-US" smtClean="0"/>
              <a:t>61</a:t>
            </a:fld>
            <a:endParaRPr lang="en-US"/>
          </a:p>
        </p:txBody>
      </p:sp>
    </p:spTree>
    <p:extLst>
      <p:ext uri="{BB962C8B-B14F-4D97-AF65-F5344CB8AC3E}">
        <p14:creationId xmlns:p14="http://schemas.microsoft.com/office/powerpoint/2010/main" val="2631142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89C30-1A05-4ECE-BCE0-44BEE34ECC9D}"/>
              </a:ext>
            </a:extLst>
          </p:cNvPr>
          <p:cNvSpPr>
            <a:spLocks noGrp="1"/>
          </p:cNvSpPr>
          <p:nvPr>
            <p:ph type="title"/>
          </p:nvPr>
        </p:nvSpPr>
        <p:spPr>
          <a:xfrm>
            <a:off x="838200" y="206101"/>
            <a:ext cx="10515600" cy="1325563"/>
          </a:xfrm>
        </p:spPr>
        <p:txBody>
          <a:bodyPr/>
          <a:lstStyle/>
          <a:p>
            <a:r>
              <a:rPr lang="en-US" dirty="0"/>
              <a:t>Investigation and adjudication</a:t>
            </a:r>
          </a:p>
        </p:txBody>
      </p:sp>
      <p:sp>
        <p:nvSpPr>
          <p:cNvPr id="3" name="Content Placeholder 2">
            <a:extLst>
              <a:ext uri="{FF2B5EF4-FFF2-40B4-BE49-F238E27FC236}">
                <a16:creationId xmlns:a16="http://schemas.microsoft.com/office/drawing/2014/main" id="{51726BCA-9D17-4FC4-A157-AD2D1D9B0638}"/>
              </a:ext>
            </a:extLst>
          </p:cNvPr>
          <p:cNvSpPr>
            <a:spLocks noGrp="1"/>
          </p:cNvSpPr>
          <p:nvPr>
            <p:ph idx="1"/>
          </p:nvPr>
        </p:nvSpPr>
        <p:spPr>
          <a:xfrm>
            <a:off x="838200" y="1391478"/>
            <a:ext cx="10515600" cy="5101397"/>
          </a:xfrm>
        </p:spPr>
        <p:txBody>
          <a:bodyPr>
            <a:normAutofit fontScale="92500" lnSpcReduction="10000"/>
          </a:bodyPr>
          <a:lstStyle/>
          <a:p>
            <a:r>
              <a:rPr lang="en-US" dirty="0"/>
              <a:t>Outliers can be determined to be noninfluential or very influential to the point you are trying to make with your data visualization.</a:t>
            </a:r>
          </a:p>
          <a:p>
            <a:r>
              <a:rPr lang="en-US" dirty="0"/>
              <a:t>determination is critically important to your analysis, but</a:t>
            </a:r>
          </a:p>
          <a:p>
            <a:r>
              <a:rPr lang="en-US" dirty="0"/>
              <a:t>it is problematic when dealing with the larger volumes, many varieties, and velocities of big data.</a:t>
            </a:r>
          </a:p>
          <a:p>
            <a:r>
              <a:rPr lang="en-US" dirty="0"/>
              <a:t>an automated process can be created that can facilitate at least the identification of outliers, possibly even through the use of visualization.</a:t>
            </a:r>
          </a:p>
          <a:p>
            <a:r>
              <a:rPr lang="en-US" dirty="0"/>
              <a:t>Python's standard library is very extensive, offering a wide range of built-in modules that provide access to system functionalities, </a:t>
            </a:r>
          </a:p>
          <a:p>
            <a:r>
              <a:rPr lang="en-US" dirty="0"/>
              <a:t>as well as standardized solutions to solve many problems that occur in everyday programming </a:t>
            </a:r>
          </a:p>
          <a:p>
            <a:r>
              <a:rPr lang="en-US" dirty="0"/>
              <a:t>making this an obvious choice to explore for dealing with big data outliers and related processing.</a:t>
            </a:r>
          </a:p>
        </p:txBody>
      </p:sp>
      <p:sp>
        <p:nvSpPr>
          <p:cNvPr id="6" name="Slide Number Placeholder 5">
            <a:extLst>
              <a:ext uri="{FF2B5EF4-FFF2-40B4-BE49-F238E27FC236}">
                <a16:creationId xmlns:a16="http://schemas.microsoft.com/office/drawing/2014/main" id="{5B6A6F69-4C90-4541-859F-A90166691A34}"/>
              </a:ext>
            </a:extLst>
          </p:cNvPr>
          <p:cNvSpPr>
            <a:spLocks noGrp="1"/>
          </p:cNvSpPr>
          <p:nvPr>
            <p:ph type="sldNum" sz="quarter" idx="12"/>
          </p:nvPr>
        </p:nvSpPr>
        <p:spPr/>
        <p:txBody>
          <a:bodyPr/>
          <a:lstStyle/>
          <a:p>
            <a:fld id="{23305676-A525-44F0-943E-FE252ECA109C}" type="slidenum">
              <a:rPr lang="en-US" smtClean="0"/>
              <a:t>62</a:t>
            </a:fld>
            <a:endParaRPr lang="en-US"/>
          </a:p>
        </p:txBody>
      </p:sp>
    </p:spTree>
    <p:extLst>
      <p:ext uri="{BB962C8B-B14F-4D97-AF65-F5344CB8AC3E}">
        <p14:creationId xmlns:p14="http://schemas.microsoft.com/office/powerpoint/2010/main" val="1558532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A04C-3C26-46A8-8AB8-31F965DA7BC2}"/>
              </a:ext>
            </a:extLst>
          </p:cNvPr>
          <p:cNvSpPr>
            <a:spLocks noGrp="1"/>
          </p:cNvSpPr>
          <p:nvPr>
            <p:ph type="title"/>
          </p:nvPr>
        </p:nvSpPr>
        <p:spPr/>
        <p:txBody>
          <a:bodyPr/>
          <a:lstStyle/>
          <a:p>
            <a:r>
              <a:rPr lang="en-US" dirty="0"/>
              <a:t>Operational intelligence</a:t>
            </a:r>
          </a:p>
        </p:txBody>
      </p:sp>
      <p:sp>
        <p:nvSpPr>
          <p:cNvPr id="3" name="Content Placeholder 2">
            <a:extLst>
              <a:ext uri="{FF2B5EF4-FFF2-40B4-BE49-F238E27FC236}">
                <a16:creationId xmlns:a16="http://schemas.microsoft.com/office/drawing/2014/main" id="{4BA2F9C5-1B56-441B-9FE2-B8D93EDD2AB7}"/>
              </a:ext>
            </a:extLst>
          </p:cNvPr>
          <p:cNvSpPr>
            <a:spLocks noGrp="1"/>
          </p:cNvSpPr>
          <p:nvPr>
            <p:ph idx="1"/>
          </p:nvPr>
        </p:nvSpPr>
        <p:spPr/>
        <p:txBody>
          <a:bodyPr/>
          <a:lstStyle/>
          <a:p>
            <a:r>
              <a:rPr lang="en-US" dirty="0"/>
              <a:t>(OI) is a type of analytics that attempts to deliver visibility and</a:t>
            </a:r>
          </a:p>
          <a:p>
            <a:r>
              <a:rPr lang="en-US" dirty="0"/>
              <a:t>insight from (usually machine generated) operational or event data, running queries against streaming data feeds in real time, producing analytic results as operational instructions,</a:t>
            </a:r>
          </a:p>
          <a:p>
            <a:r>
              <a:rPr lang="en-US" dirty="0"/>
              <a:t>which can be immediately acted upon by an organization, through manual or automated actions (a clear example of turning datasets into value!)</a:t>
            </a:r>
          </a:p>
          <a:p>
            <a:r>
              <a:rPr lang="en-US" dirty="0"/>
              <a:t>We use log files to explore more operational intelligence</a:t>
            </a:r>
          </a:p>
        </p:txBody>
      </p:sp>
      <p:sp>
        <p:nvSpPr>
          <p:cNvPr id="6" name="Slide Number Placeholder 5">
            <a:extLst>
              <a:ext uri="{FF2B5EF4-FFF2-40B4-BE49-F238E27FC236}">
                <a16:creationId xmlns:a16="http://schemas.microsoft.com/office/drawing/2014/main" id="{65329739-B404-49A2-A7F9-5A7567BC3185}"/>
              </a:ext>
            </a:extLst>
          </p:cNvPr>
          <p:cNvSpPr>
            <a:spLocks noGrp="1"/>
          </p:cNvSpPr>
          <p:nvPr>
            <p:ph type="sldNum" sz="quarter" idx="12"/>
          </p:nvPr>
        </p:nvSpPr>
        <p:spPr/>
        <p:txBody>
          <a:bodyPr/>
          <a:lstStyle/>
          <a:p>
            <a:fld id="{23305676-A525-44F0-943E-FE252ECA109C}" type="slidenum">
              <a:rPr lang="en-US" smtClean="0"/>
              <a:t>63</a:t>
            </a:fld>
            <a:endParaRPr lang="en-US"/>
          </a:p>
        </p:txBody>
      </p:sp>
    </p:spTree>
    <p:extLst>
      <p:ext uri="{BB962C8B-B14F-4D97-AF65-F5344CB8AC3E}">
        <p14:creationId xmlns:p14="http://schemas.microsoft.com/office/powerpoint/2010/main" val="3285280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9277A-4B29-4C55-A00E-CAC7B904AE3F}"/>
              </a:ext>
            </a:extLst>
          </p:cNvPr>
          <p:cNvSpPr>
            <a:spLocks noGrp="1"/>
          </p:cNvSpPr>
          <p:nvPr>
            <p:ph type="title"/>
          </p:nvPr>
        </p:nvSpPr>
        <p:spPr/>
        <p:txBody>
          <a:bodyPr/>
          <a:lstStyle/>
          <a:p>
            <a:r>
              <a:rPr lang="en-US" dirty="0"/>
              <a:t>Need to explore Logs</a:t>
            </a:r>
          </a:p>
        </p:txBody>
      </p:sp>
      <p:pic>
        <p:nvPicPr>
          <p:cNvPr id="5" name="Content Placeholder 4">
            <a:extLst>
              <a:ext uri="{FF2B5EF4-FFF2-40B4-BE49-F238E27FC236}">
                <a16:creationId xmlns:a16="http://schemas.microsoft.com/office/drawing/2014/main" id="{BBA498C5-2DE0-4118-908B-E3E18E54E1A3}"/>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88335" y="1690688"/>
            <a:ext cx="10015330" cy="4707146"/>
          </a:xfrm>
        </p:spPr>
      </p:pic>
      <p:sp>
        <p:nvSpPr>
          <p:cNvPr id="6" name="Slide Number Placeholder 5">
            <a:extLst>
              <a:ext uri="{FF2B5EF4-FFF2-40B4-BE49-F238E27FC236}">
                <a16:creationId xmlns:a16="http://schemas.microsoft.com/office/drawing/2014/main" id="{C3603FB0-2856-4DB6-AF30-6A20691EA397}"/>
              </a:ext>
            </a:extLst>
          </p:cNvPr>
          <p:cNvSpPr>
            <a:spLocks noGrp="1"/>
          </p:cNvSpPr>
          <p:nvPr>
            <p:ph type="sldNum" sz="quarter" idx="12"/>
          </p:nvPr>
        </p:nvSpPr>
        <p:spPr/>
        <p:txBody>
          <a:bodyPr/>
          <a:lstStyle/>
          <a:p>
            <a:fld id="{23305676-A525-44F0-943E-FE252ECA109C}" type="slidenum">
              <a:rPr lang="en-US" smtClean="0"/>
              <a:t>64</a:t>
            </a:fld>
            <a:endParaRPr lang="en-US"/>
          </a:p>
        </p:txBody>
      </p:sp>
    </p:spTree>
    <p:extLst>
      <p:ext uri="{BB962C8B-B14F-4D97-AF65-F5344CB8AC3E}">
        <p14:creationId xmlns:p14="http://schemas.microsoft.com/office/powerpoint/2010/main" val="2491506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2A7D-C74B-444C-9619-91A34C1173F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6A27E4B8-AA28-43A5-AAD2-170765120E36}"/>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58687" y="365125"/>
            <a:ext cx="10832752" cy="5842510"/>
          </a:xfrm>
        </p:spPr>
      </p:pic>
      <p:sp>
        <p:nvSpPr>
          <p:cNvPr id="6" name="Slide Number Placeholder 5">
            <a:extLst>
              <a:ext uri="{FF2B5EF4-FFF2-40B4-BE49-F238E27FC236}">
                <a16:creationId xmlns:a16="http://schemas.microsoft.com/office/drawing/2014/main" id="{F2810F00-627C-470A-9632-0DA72F6218D3}"/>
              </a:ext>
            </a:extLst>
          </p:cNvPr>
          <p:cNvSpPr>
            <a:spLocks noGrp="1"/>
          </p:cNvSpPr>
          <p:nvPr>
            <p:ph type="sldNum" sz="quarter" idx="12"/>
          </p:nvPr>
        </p:nvSpPr>
        <p:spPr/>
        <p:txBody>
          <a:bodyPr/>
          <a:lstStyle/>
          <a:p>
            <a:fld id="{23305676-A525-44F0-943E-FE252ECA109C}" type="slidenum">
              <a:rPr lang="en-US" smtClean="0"/>
              <a:t>65</a:t>
            </a:fld>
            <a:endParaRPr lang="en-US"/>
          </a:p>
        </p:txBody>
      </p:sp>
    </p:spTree>
    <p:extLst>
      <p:ext uri="{BB962C8B-B14F-4D97-AF65-F5344CB8AC3E}">
        <p14:creationId xmlns:p14="http://schemas.microsoft.com/office/powerpoint/2010/main" val="720058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5566-9A31-4741-AD0E-182810214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7689BA-C6C4-47C0-AF13-03F95D8DEA2B}"/>
              </a:ext>
            </a:extLst>
          </p:cNvPr>
          <p:cNvSpPr>
            <a:spLocks noGrp="1"/>
          </p:cNvSpPr>
          <p:nvPr>
            <p:ph idx="1"/>
          </p:nvPr>
        </p:nvSpPr>
        <p:spPr/>
        <p:txBody>
          <a:bodyPr>
            <a:normAutofit/>
          </a:bodyPr>
          <a:lstStyle/>
          <a:p>
            <a:r>
              <a:rPr lang="en-US" dirty="0"/>
              <a:t>for example, machine-generated operational data is typically full of unique identifiers and result or status codes.</a:t>
            </a:r>
          </a:p>
          <a:p>
            <a:r>
              <a:rPr lang="en-US" dirty="0"/>
              <a:t>These codes or identifiers may be efficient for processing and storage, but are not always easily interpreted by human beings.</a:t>
            </a:r>
          </a:p>
          <a:p>
            <a:r>
              <a:rPr lang="en-US" dirty="0"/>
              <a:t>To make this data more readable we can associate additional information that is more user friendly with the data results</a:t>
            </a:r>
          </a:p>
          <a:p>
            <a:r>
              <a:rPr lang="en-US" dirty="0"/>
              <a:t>possibly in the form of a status or event description or perhaps a product name or machine name.</a:t>
            </a:r>
          </a:p>
        </p:txBody>
      </p:sp>
      <p:sp>
        <p:nvSpPr>
          <p:cNvPr id="6" name="Slide Number Placeholder 5">
            <a:extLst>
              <a:ext uri="{FF2B5EF4-FFF2-40B4-BE49-F238E27FC236}">
                <a16:creationId xmlns:a16="http://schemas.microsoft.com/office/drawing/2014/main" id="{D57F35B3-FBA9-4599-8A29-2487CB19A40E}"/>
              </a:ext>
            </a:extLst>
          </p:cNvPr>
          <p:cNvSpPr>
            <a:spLocks noGrp="1"/>
          </p:cNvSpPr>
          <p:nvPr>
            <p:ph type="sldNum" sz="quarter" idx="12"/>
          </p:nvPr>
        </p:nvSpPr>
        <p:spPr/>
        <p:txBody>
          <a:bodyPr/>
          <a:lstStyle/>
          <a:p>
            <a:fld id="{23305676-A525-44F0-943E-FE252ECA109C}" type="slidenum">
              <a:rPr lang="en-US" smtClean="0"/>
              <a:t>66</a:t>
            </a:fld>
            <a:endParaRPr lang="en-US"/>
          </a:p>
        </p:txBody>
      </p:sp>
    </p:spTree>
    <p:extLst>
      <p:ext uri="{BB962C8B-B14F-4D97-AF65-F5344CB8AC3E}">
        <p14:creationId xmlns:p14="http://schemas.microsoft.com/office/powerpoint/2010/main" val="525845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9D721-A38D-4399-A82F-9E7CD46978E5}"/>
              </a:ext>
            </a:extLst>
          </p:cNvPr>
          <p:cNvSpPr>
            <a:spLocks noGrp="1"/>
          </p:cNvSpPr>
          <p:nvPr>
            <p:ph type="title"/>
          </p:nvPr>
        </p:nvSpPr>
        <p:spPr/>
        <p:txBody>
          <a:bodyPr/>
          <a:lstStyle/>
          <a:p>
            <a:pPr algn="ctr"/>
            <a:r>
              <a:rPr lang="en-US" dirty="0"/>
              <a:t>Splunk</a:t>
            </a:r>
          </a:p>
        </p:txBody>
      </p:sp>
      <p:sp>
        <p:nvSpPr>
          <p:cNvPr id="3" name="Content Placeholder 2">
            <a:extLst>
              <a:ext uri="{FF2B5EF4-FFF2-40B4-BE49-F238E27FC236}">
                <a16:creationId xmlns:a16="http://schemas.microsoft.com/office/drawing/2014/main" id="{E7F0CD3B-9AFA-4100-AD6E-F8137E640732}"/>
              </a:ext>
            </a:extLst>
          </p:cNvPr>
          <p:cNvSpPr>
            <a:spLocks noGrp="1"/>
          </p:cNvSpPr>
          <p:nvPr>
            <p:ph idx="1"/>
          </p:nvPr>
        </p:nvSpPr>
        <p:spPr>
          <a:xfrm>
            <a:off x="838200" y="1444487"/>
            <a:ext cx="10515600" cy="4732476"/>
          </a:xfrm>
        </p:spPr>
        <p:txBody>
          <a:bodyPr>
            <a:normAutofit fontScale="92500"/>
          </a:bodyPr>
          <a:lstStyle/>
          <a:p>
            <a:r>
              <a:rPr lang="en-US" dirty="0"/>
              <a:t>Splunk software is a great tool to help unlock hidden value in machine generated, operational data (as well as other types of data). </a:t>
            </a:r>
          </a:p>
          <a:p>
            <a:r>
              <a:rPr lang="en-US" dirty="0"/>
              <a:t>With Splunk, you can collect, index, search, analyze, and visualize all your data in one place, </a:t>
            </a:r>
          </a:p>
          <a:p>
            <a:r>
              <a:rPr lang="en-US" dirty="0"/>
              <a:t>providing an integrated method to organize and extract real-time insights from massive amounts of (big data) machine data from virtually anywhere.</a:t>
            </a:r>
          </a:p>
          <a:p>
            <a:r>
              <a:rPr lang="en-US" dirty="0"/>
              <a:t>It has own Search Processing Language (SPL). </a:t>
            </a:r>
          </a:p>
          <a:p>
            <a:r>
              <a:rPr lang="en-US" dirty="0"/>
              <a:t>Splunk SPL is an extremely powerful tool for searching enormous amounts of big data and </a:t>
            </a:r>
          </a:p>
          <a:p>
            <a:r>
              <a:rPr lang="en-US" dirty="0"/>
              <a:t>performing statistical operations on what is relevant within a specific context.</a:t>
            </a:r>
          </a:p>
        </p:txBody>
      </p:sp>
      <p:sp>
        <p:nvSpPr>
          <p:cNvPr id="6" name="Slide Number Placeholder 5">
            <a:extLst>
              <a:ext uri="{FF2B5EF4-FFF2-40B4-BE49-F238E27FC236}">
                <a16:creationId xmlns:a16="http://schemas.microsoft.com/office/drawing/2014/main" id="{F06A2325-D724-45FD-8EEF-14B13DCA166F}"/>
              </a:ext>
            </a:extLst>
          </p:cNvPr>
          <p:cNvSpPr>
            <a:spLocks noGrp="1"/>
          </p:cNvSpPr>
          <p:nvPr>
            <p:ph type="sldNum" sz="quarter" idx="12"/>
          </p:nvPr>
        </p:nvSpPr>
        <p:spPr/>
        <p:txBody>
          <a:bodyPr/>
          <a:lstStyle/>
          <a:p>
            <a:fld id="{23305676-A525-44F0-943E-FE252ECA109C}" type="slidenum">
              <a:rPr lang="en-US" smtClean="0"/>
              <a:t>67</a:t>
            </a:fld>
            <a:endParaRPr lang="en-US"/>
          </a:p>
        </p:txBody>
      </p:sp>
    </p:spTree>
    <p:extLst>
      <p:ext uri="{BB962C8B-B14F-4D97-AF65-F5344CB8AC3E}">
        <p14:creationId xmlns:p14="http://schemas.microsoft.com/office/powerpoint/2010/main" val="1940253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2C73-2C67-48B1-B4B0-F6B17B9665E5}"/>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E9A332F0-7F5E-44DA-9BD6-DC98C03BAACA}"/>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17174" y="596347"/>
            <a:ext cx="11874826" cy="5408337"/>
          </a:xfrm>
        </p:spPr>
      </p:pic>
      <p:sp>
        <p:nvSpPr>
          <p:cNvPr id="6" name="Slide Number Placeholder 5">
            <a:extLst>
              <a:ext uri="{FF2B5EF4-FFF2-40B4-BE49-F238E27FC236}">
                <a16:creationId xmlns:a16="http://schemas.microsoft.com/office/drawing/2014/main" id="{F3C7FBDA-06F7-4793-A08D-F99DFC7FC790}"/>
              </a:ext>
            </a:extLst>
          </p:cNvPr>
          <p:cNvSpPr>
            <a:spLocks noGrp="1"/>
          </p:cNvSpPr>
          <p:nvPr>
            <p:ph type="sldNum" sz="quarter" idx="12"/>
          </p:nvPr>
        </p:nvSpPr>
        <p:spPr/>
        <p:txBody>
          <a:bodyPr/>
          <a:lstStyle/>
          <a:p>
            <a:fld id="{23305676-A525-44F0-943E-FE252ECA109C}" type="slidenum">
              <a:rPr lang="en-US" smtClean="0"/>
              <a:t>68</a:t>
            </a:fld>
            <a:endParaRPr lang="en-US"/>
          </a:p>
        </p:txBody>
      </p:sp>
    </p:spTree>
    <p:extLst>
      <p:ext uri="{BB962C8B-B14F-4D97-AF65-F5344CB8AC3E}">
        <p14:creationId xmlns:p14="http://schemas.microsoft.com/office/powerpoint/2010/main" val="1353745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A8F0-C907-4C5E-A156-2B16EB5E61F1}"/>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CAF4C42D-F00A-4B62-9049-DB690EFB26AA}"/>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98604" y="636105"/>
            <a:ext cx="10994792" cy="5313557"/>
          </a:xfrm>
        </p:spPr>
      </p:pic>
      <p:sp>
        <p:nvSpPr>
          <p:cNvPr id="6" name="Slide Number Placeholder 5">
            <a:extLst>
              <a:ext uri="{FF2B5EF4-FFF2-40B4-BE49-F238E27FC236}">
                <a16:creationId xmlns:a16="http://schemas.microsoft.com/office/drawing/2014/main" id="{F9ACF562-1799-4748-AF50-6C0140E7A35A}"/>
              </a:ext>
            </a:extLst>
          </p:cNvPr>
          <p:cNvSpPr>
            <a:spLocks noGrp="1"/>
          </p:cNvSpPr>
          <p:nvPr>
            <p:ph type="sldNum" sz="quarter" idx="12"/>
          </p:nvPr>
        </p:nvSpPr>
        <p:spPr/>
        <p:txBody>
          <a:bodyPr/>
          <a:lstStyle/>
          <a:p>
            <a:fld id="{23305676-A525-44F0-943E-FE252ECA109C}" type="slidenum">
              <a:rPr lang="en-US" smtClean="0"/>
              <a:t>69</a:t>
            </a:fld>
            <a:endParaRPr lang="en-US"/>
          </a:p>
        </p:txBody>
      </p:sp>
    </p:spTree>
    <p:extLst>
      <p:ext uri="{BB962C8B-B14F-4D97-AF65-F5344CB8AC3E}">
        <p14:creationId xmlns:p14="http://schemas.microsoft.com/office/powerpoint/2010/main" val="190386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7434-787C-40BE-9008-7ACE6C75B4D8}"/>
              </a:ext>
            </a:extLst>
          </p:cNvPr>
          <p:cNvSpPr>
            <a:spLocks noGrp="1"/>
          </p:cNvSpPr>
          <p:nvPr>
            <p:ph type="title"/>
          </p:nvPr>
        </p:nvSpPr>
        <p:spPr/>
        <p:txBody>
          <a:bodyPr/>
          <a:lstStyle/>
          <a:p>
            <a:r>
              <a:rPr lang="en-US" dirty="0"/>
              <a:t>What is data visualization?</a:t>
            </a:r>
          </a:p>
        </p:txBody>
      </p:sp>
      <p:sp>
        <p:nvSpPr>
          <p:cNvPr id="3" name="Content Placeholder 2">
            <a:extLst>
              <a:ext uri="{FF2B5EF4-FFF2-40B4-BE49-F238E27FC236}">
                <a16:creationId xmlns:a16="http://schemas.microsoft.com/office/drawing/2014/main" id="{F423892B-82AC-4B49-932B-9387DC82CA05}"/>
              </a:ext>
            </a:extLst>
          </p:cNvPr>
          <p:cNvSpPr>
            <a:spLocks noGrp="1"/>
          </p:cNvSpPr>
          <p:nvPr>
            <p:ph idx="1"/>
          </p:nvPr>
        </p:nvSpPr>
        <p:spPr/>
        <p:txBody>
          <a:bodyPr/>
          <a:lstStyle/>
          <a:p>
            <a:r>
              <a:rPr lang="en-US" dirty="0"/>
              <a:t>Simply one can think of the two words, </a:t>
            </a:r>
          </a:p>
          <a:p>
            <a:r>
              <a:rPr lang="en-US" dirty="0"/>
              <a:t>data meaning -- </a:t>
            </a:r>
            <a:r>
              <a:rPr lang="en-US" dirty="0">
                <a:solidFill>
                  <a:schemeClr val="accent2">
                    <a:lumMod val="75000"/>
                  </a:schemeClr>
                </a:solidFill>
              </a:rPr>
              <a:t>information/numbers</a:t>
            </a:r>
            <a:r>
              <a:rPr lang="en-US" dirty="0"/>
              <a:t> and </a:t>
            </a:r>
          </a:p>
          <a:p>
            <a:r>
              <a:rPr lang="en-US" dirty="0"/>
              <a:t>visualization meaning </a:t>
            </a:r>
            <a:r>
              <a:rPr lang="en-US" dirty="0">
                <a:solidFill>
                  <a:schemeClr val="accent2">
                    <a:lumMod val="75000"/>
                  </a:schemeClr>
                </a:solidFill>
              </a:rPr>
              <a:t>picturing</a:t>
            </a:r>
            <a:r>
              <a:rPr lang="en-US" dirty="0"/>
              <a:t>, or </a:t>
            </a:r>
            <a:r>
              <a:rPr lang="en-US" dirty="0">
                <a:solidFill>
                  <a:schemeClr val="accent2">
                    <a:lumMod val="75000"/>
                  </a:schemeClr>
                </a:solidFill>
              </a:rPr>
              <a:t>picturing the information</a:t>
            </a:r>
          </a:p>
        </p:txBody>
      </p:sp>
      <p:sp>
        <p:nvSpPr>
          <p:cNvPr id="6" name="Slide Number Placeholder 5">
            <a:extLst>
              <a:ext uri="{FF2B5EF4-FFF2-40B4-BE49-F238E27FC236}">
                <a16:creationId xmlns:a16="http://schemas.microsoft.com/office/drawing/2014/main" id="{048E7D8A-62BE-4F01-8442-CE476189B726}"/>
              </a:ext>
            </a:extLst>
          </p:cNvPr>
          <p:cNvSpPr>
            <a:spLocks noGrp="1"/>
          </p:cNvSpPr>
          <p:nvPr>
            <p:ph type="sldNum" sz="quarter" idx="12"/>
          </p:nvPr>
        </p:nvSpPr>
        <p:spPr/>
        <p:txBody>
          <a:bodyPr/>
          <a:lstStyle/>
          <a:p>
            <a:fld id="{23305676-A525-44F0-943E-FE252ECA109C}" type="slidenum">
              <a:rPr lang="en-US" smtClean="0"/>
              <a:t>7</a:t>
            </a:fld>
            <a:endParaRPr lang="en-US"/>
          </a:p>
        </p:txBody>
      </p:sp>
    </p:spTree>
    <p:extLst>
      <p:ext uri="{BB962C8B-B14F-4D97-AF65-F5344CB8AC3E}">
        <p14:creationId xmlns:p14="http://schemas.microsoft.com/office/powerpoint/2010/main" val="309749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141788-F17E-41B2-BAAB-110D3521D820}"/>
              </a:ext>
            </a:extLst>
          </p:cNvPr>
          <p:cNvPicPr>
            <a:picLocks noChangeAspect="1"/>
          </p:cNvPicPr>
          <p:nvPr/>
        </p:nvPicPr>
        <p:blipFill>
          <a:blip r:embed="rId2"/>
          <a:stretch>
            <a:fillRect/>
          </a:stretch>
        </p:blipFill>
        <p:spPr>
          <a:xfrm>
            <a:off x="1689232" y="995029"/>
            <a:ext cx="8813536" cy="4867941"/>
          </a:xfrm>
          <a:prstGeom prst="rect">
            <a:avLst/>
          </a:prstGeom>
        </p:spPr>
      </p:pic>
      <p:sp>
        <p:nvSpPr>
          <p:cNvPr id="7" name="Slide Number Placeholder 6">
            <a:extLst>
              <a:ext uri="{FF2B5EF4-FFF2-40B4-BE49-F238E27FC236}">
                <a16:creationId xmlns:a16="http://schemas.microsoft.com/office/drawing/2014/main" id="{CC4F3EFF-B4B0-4F05-AC55-D4021D30F670}"/>
              </a:ext>
            </a:extLst>
          </p:cNvPr>
          <p:cNvSpPr>
            <a:spLocks noGrp="1"/>
          </p:cNvSpPr>
          <p:nvPr>
            <p:ph type="sldNum" sz="quarter" idx="12"/>
          </p:nvPr>
        </p:nvSpPr>
        <p:spPr/>
        <p:txBody>
          <a:bodyPr/>
          <a:lstStyle/>
          <a:p>
            <a:fld id="{23305676-A525-44F0-943E-FE252ECA109C}" type="slidenum">
              <a:rPr lang="en-US" smtClean="0"/>
              <a:t>70</a:t>
            </a:fld>
            <a:endParaRPr lang="en-US"/>
          </a:p>
        </p:txBody>
      </p:sp>
    </p:spTree>
    <p:extLst>
      <p:ext uri="{BB962C8B-B14F-4D97-AF65-F5344CB8AC3E}">
        <p14:creationId xmlns:p14="http://schemas.microsoft.com/office/powerpoint/2010/main" val="892661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CDCD-6D64-4E2A-86B3-5C60AE1F60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750DD1-F797-48E3-9812-7BE8C995D5D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292C803-41B8-4C32-8932-83A5F7A92815}"/>
              </a:ext>
            </a:extLst>
          </p:cNvPr>
          <p:cNvPicPr>
            <a:picLocks noChangeAspect="1"/>
          </p:cNvPicPr>
          <p:nvPr/>
        </p:nvPicPr>
        <p:blipFill>
          <a:blip r:embed="rId2"/>
          <a:stretch>
            <a:fillRect/>
          </a:stretch>
        </p:blipFill>
        <p:spPr>
          <a:xfrm>
            <a:off x="838200" y="365125"/>
            <a:ext cx="10515600" cy="5811837"/>
          </a:xfrm>
          <a:prstGeom prst="rect">
            <a:avLst/>
          </a:prstGeom>
        </p:spPr>
      </p:pic>
      <p:sp>
        <p:nvSpPr>
          <p:cNvPr id="7" name="Slide Number Placeholder 6">
            <a:extLst>
              <a:ext uri="{FF2B5EF4-FFF2-40B4-BE49-F238E27FC236}">
                <a16:creationId xmlns:a16="http://schemas.microsoft.com/office/drawing/2014/main" id="{571E5705-BBC9-40D4-8D7E-540F1C00DA34}"/>
              </a:ext>
            </a:extLst>
          </p:cNvPr>
          <p:cNvSpPr>
            <a:spLocks noGrp="1"/>
          </p:cNvSpPr>
          <p:nvPr>
            <p:ph type="sldNum" sz="quarter" idx="12"/>
          </p:nvPr>
        </p:nvSpPr>
        <p:spPr/>
        <p:txBody>
          <a:bodyPr/>
          <a:lstStyle/>
          <a:p>
            <a:fld id="{23305676-A525-44F0-943E-FE252ECA109C}" type="slidenum">
              <a:rPr lang="en-US" smtClean="0"/>
              <a:t>71</a:t>
            </a:fld>
            <a:endParaRPr lang="en-US"/>
          </a:p>
        </p:txBody>
      </p:sp>
    </p:spTree>
    <p:extLst>
      <p:ext uri="{BB962C8B-B14F-4D97-AF65-F5344CB8AC3E}">
        <p14:creationId xmlns:p14="http://schemas.microsoft.com/office/powerpoint/2010/main" val="2332328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7837A-69DF-4AA4-8C73-6825C3A25C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DE06FF-D4E2-4D05-87BC-89F7BDD8C4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4AD519-D0EE-4FF4-91B7-3B11F283B416}"/>
              </a:ext>
            </a:extLst>
          </p:cNvPr>
          <p:cNvPicPr>
            <a:picLocks noChangeAspect="1"/>
          </p:cNvPicPr>
          <p:nvPr/>
        </p:nvPicPr>
        <p:blipFill>
          <a:blip r:embed="rId2"/>
          <a:stretch>
            <a:fillRect/>
          </a:stretch>
        </p:blipFill>
        <p:spPr>
          <a:xfrm>
            <a:off x="838200" y="365125"/>
            <a:ext cx="10515600" cy="5811838"/>
          </a:xfrm>
          <a:prstGeom prst="rect">
            <a:avLst/>
          </a:prstGeom>
        </p:spPr>
      </p:pic>
      <p:sp>
        <p:nvSpPr>
          <p:cNvPr id="7" name="Slide Number Placeholder 6">
            <a:extLst>
              <a:ext uri="{FF2B5EF4-FFF2-40B4-BE49-F238E27FC236}">
                <a16:creationId xmlns:a16="http://schemas.microsoft.com/office/drawing/2014/main" id="{732A4D8E-A4F8-422E-853C-C29B5F199B9B}"/>
              </a:ext>
            </a:extLst>
          </p:cNvPr>
          <p:cNvSpPr>
            <a:spLocks noGrp="1"/>
          </p:cNvSpPr>
          <p:nvPr>
            <p:ph type="sldNum" sz="quarter" idx="12"/>
          </p:nvPr>
        </p:nvSpPr>
        <p:spPr/>
        <p:txBody>
          <a:bodyPr/>
          <a:lstStyle/>
          <a:p>
            <a:fld id="{23305676-A525-44F0-943E-FE252ECA109C}" type="slidenum">
              <a:rPr lang="en-US" smtClean="0"/>
              <a:t>72</a:t>
            </a:fld>
            <a:endParaRPr lang="en-US"/>
          </a:p>
        </p:txBody>
      </p:sp>
    </p:spTree>
    <p:extLst>
      <p:ext uri="{BB962C8B-B14F-4D97-AF65-F5344CB8AC3E}">
        <p14:creationId xmlns:p14="http://schemas.microsoft.com/office/powerpoint/2010/main" val="1360041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BCE11-3E48-4CCC-B463-9CC03831CF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AB5E1F-AB17-41A7-A022-C5F8A73564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48F1911-CDBD-45C2-A891-CCC4C470A550}"/>
              </a:ext>
            </a:extLst>
          </p:cNvPr>
          <p:cNvPicPr>
            <a:picLocks noChangeAspect="1"/>
          </p:cNvPicPr>
          <p:nvPr/>
        </p:nvPicPr>
        <p:blipFill>
          <a:blip r:embed="rId2"/>
          <a:stretch>
            <a:fillRect/>
          </a:stretch>
        </p:blipFill>
        <p:spPr>
          <a:xfrm>
            <a:off x="838200" y="365125"/>
            <a:ext cx="10515600" cy="5811838"/>
          </a:xfrm>
          <a:prstGeom prst="rect">
            <a:avLst/>
          </a:prstGeom>
        </p:spPr>
      </p:pic>
      <p:sp>
        <p:nvSpPr>
          <p:cNvPr id="7" name="Slide Number Placeholder 6">
            <a:extLst>
              <a:ext uri="{FF2B5EF4-FFF2-40B4-BE49-F238E27FC236}">
                <a16:creationId xmlns:a16="http://schemas.microsoft.com/office/drawing/2014/main" id="{43FE16C4-1221-473F-9BFB-634DDD809B54}"/>
              </a:ext>
            </a:extLst>
          </p:cNvPr>
          <p:cNvSpPr>
            <a:spLocks noGrp="1"/>
          </p:cNvSpPr>
          <p:nvPr>
            <p:ph type="sldNum" sz="quarter" idx="12"/>
          </p:nvPr>
        </p:nvSpPr>
        <p:spPr/>
        <p:txBody>
          <a:bodyPr/>
          <a:lstStyle/>
          <a:p>
            <a:fld id="{23305676-A525-44F0-943E-FE252ECA109C}" type="slidenum">
              <a:rPr lang="en-US" smtClean="0"/>
              <a:t>73</a:t>
            </a:fld>
            <a:endParaRPr lang="en-US"/>
          </a:p>
        </p:txBody>
      </p:sp>
    </p:spTree>
    <p:extLst>
      <p:ext uri="{BB962C8B-B14F-4D97-AF65-F5344CB8AC3E}">
        <p14:creationId xmlns:p14="http://schemas.microsoft.com/office/powerpoint/2010/main" val="4535235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1A54-8F72-45F6-AE1F-6FEC2ED87F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292F01-455F-409B-BCB9-8A30310284C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03F0A13-868B-446C-9445-E4937107D035}"/>
              </a:ext>
            </a:extLst>
          </p:cNvPr>
          <p:cNvPicPr>
            <a:picLocks noChangeAspect="1"/>
          </p:cNvPicPr>
          <p:nvPr/>
        </p:nvPicPr>
        <p:blipFill>
          <a:blip r:embed="rId2"/>
          <a:stretch>
            <a:fillRect/>
          </a:stretch>
        </p:blipFill>
        <p:spPr>
          <a:xfrm>
            <a:off x="838200" y="365125"/>
            <a:ext cx="10515599" cy="5811838"/>
          </a:xfrm>
          <a:prstGeom prst="rect">
            <a:avLst/>
          </a:prstGeom>
        </p:spPr>
      </p:pic>
      <p:sp>
        <p:nvSpPr>
          <p:cNvPr id="7" name="Slide Number Placeholder 6">
            <a:extLst>
              <a:ext uri="{FF2B5EF4-FFF2-40B4-BE49-F238E27FC236}">
                <a16:creationId xmlns:a16="http://schemas.microsoft.com/office/drawing/2014/main" id="{572315DD-D839-4CB1-B72F-93F5C4D9D26B}"/>
              </a:ext>
            </a:extLst>
          </p:cNvPr>
          <p:cNvSpPr>
            <a:spLocks noGrp="1"/>
          </p:cNvSpPr>
          <p:nvPr>
            <p:ph type="sldNum" sz="quarter" idx="12"/>
          </p:nvPr>
        </p:nvSpPr>
        <p:spPr/>
        <p:txBody>
          <a:bodyPr/>
          <a:lstStyle/>
          <a:p>
            <a:fld id="{23305676-A525-44F0-943E-FE252ECA109C}" type="slidenum">
              <a:rPr lang="en-US" smtClean="0"/>
              <a:t>74</a:t>
            </a:fld>
            <a:endParaRPr lang="en-US"/>
          </a:p>
        </p:txBody>
      </p:sp>
    </p:spTree>
    <p:extLst>
      <p:ext uri="{BB962C8B-B14F-4D97-AF65-F5344CB8AC3E}">
        <p14:creationId xmlns:p14="http://schemas.microsoft.com/office/powerpoint/2010/main" val="2999918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3906-2847-45B2-ACA4-1FE366514D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95771F-BE89-41DC-815A-AAF4CA339BDC}"/>
              </a:ext>
            </a:extLst>
          </p:cNvPr>
          <p:cNvSpPr>
            <a:spLocks noGrp="1"/>
          </p:cNvSpPr>
          <p:nvPr>
            <p:ph idx="1"/>
          </p:nvPr>
        </p:nvSpPr>
        <p:spPr/>
        <p:txBody>
          <a:bodyPr>
            <a:normAutofit/>
          </a:bodyPr>
          <a:lstStyle/>
          <a:p>
            <a:r>
              <a:rPr lang="en-US" dirty="0"/>
              <a:t>Some people use infographic to refer to representations of information perceived as casual, funny or frivolous </a:t>
            </a:r>
          </a:p>
          <a:p>
            <a:r>
              <a:rPr lang="en-US" dirty="0"/>
              <a:t>Data Visualization to refer to designs perceived to be more serious, rigorous, or academic</a:t>
            </a:r>
          </a:p>
          <a:p>
            <a:r>
              <a:rPr lang="en-US" dirty="0"/>
              <a:t>data visualization or information visualization</a:t>
            </a:r>
          </a:p>
          <a:p>
            <a:r>
              <a:rPr lang="en-US" dirty="0"/>
              <a:t>(casually, </a:t>
            </a:r>
            <a:r>
              <a:rPr lang="en-US" i="1" dirty="0"/>
              <a:t>data viz </a:t>
            </a:r>
            <a:r>
              <a:rPr lang="en-US" dirty="0"/>
              <a:t>and </a:t>
            </a:r>
            <a:r>
              <a:rPr lang="en-US" i="1" dirty="0"/>
              <a:t>info viz</a:t>
            </a:r>
            <a:r>
              <a:rPr lang="en-US" dirty="0"/>
              <a:t>)</a:t>
            </a:r>
          </a:p>
        </p:txBody>
      </p:sp>
      <p:sp>
        <p:nvSpPr>
          <p:cNvPr id="6" name="Slide Number Placeholder 5">
            <a:extLst>
              <a:ext uri="{FF2B5EF4-FFF2-40B4-BE49-F238E27FC236}">
                <a16:creationId xmlns:a16="http://schemas.microsoft.com/office/drawing/2014/main" id="{9C3AC090-6C66-4170-821D-C4F65F912071}"/>
              </a:ext>
            </a:extLst>
          </p:cNvPr>
          <p:cNvSpPr>
            <a:spLocks noGrp="1"/>
          </p:cNvSpPr>
          <p:nvPr>
            <p:ph type="sldNum" sz="quarter" idx="12"/>
          </p:nvPr>
        </p:nvSpPr>
        <p:spPr/>
        <p:txBody>
          <a:bodyPr/>
          <a:lstStyle/>
          <a:p>
            <a:fld id="{23305676-A525-44F0-943E-FE252ECA109C}" type="slidenum">
              <a:rPr lang="en-US" smtClean="0"/>
              <a:t>75</a:t>
            </a:fld>
            <a:endParaRPr lang="en-US"/>
          </a:p>
        </p:txBody>
      </p:sp>
    </p:spTree>
    <p:extLst>
      <p:ext uri="{BB962C8B-B14F-4D97-AF65-F5344CB8AC3E}">
        <p14:creationId xmlns:p14="http://schemas.microsoft.com/office/powerpoint/2010/main" val="485857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33189-A428-4D7C-937B-9A31E38DDFD1}"/>
              </a:ext>
            </a:extLst>
          </p:cNvPr>
          <p:cNvSpPr>
            <a:spLocks noGrp="1"/>
          </p:cNvSpPr>
          <p:nvPr>
            <p:ph type="title"/>
          </p:nvPr>
        </p:nvSpPr>
        <p:spPr/>
        <p:txBody>
          <a:bodyPr>
            <a:normAutofit/>
          </a:bodyPr>
          <a:lstStyle/>
          <a:p>
            <a:pPr marL="0" indent="0"/>
            <a:r>
              <a:rPr lang="en-US" sz="3100" b="1" dirty="0"/>
              <a:t>Infographics is useful for referring to any visual representation</a:t>
            </a:r>
            <a:br>
              <a:rPr lang="en-US" sz="3100" b="1" dirty="0"/>
            </a:br>
            <a:r>
              <a:rPr lang="en-US" sz="3100" b="1" dirty="0"/>
              <a:t>of data that is:</a:t>
            </a:r>
            <a:endParaRPr lang="en-US" b="1" dirty="0"/>
          </a:p>
        </p:txBody>
      </p:sp>
      <p:sp>
        <p:nvSpPr>
          <p:cNvPr id="3" name="Content Placeholder 2">
            <a:extLst>
              <a:ext uri="{FF2B5EF4-FFF2-40B4-BE49-F238E27FC236}">
                <a16:creationId xmlns:a16="http://schemas.microsoft.com/office/drawing/2014/main" id="{89201BCD-B991-4D99-85F5-D190E99C83D5}"/>
              </a:ext>
            </a:extLst>
          </p:cNvPr>
          <p:cNvSpPr>
            <a:spLocks noGrp="1"/>
          </p:cNvSpPr>
          <p:nvPr>
            <p:ph idx="1"/>
          </p:nvPr>
        </p:nvSpPr>
        <p:spPr/>
        <p:txBody>
          <a:bodyPr>
            <a:normAutofit/>
          </a:bodyPr>
          <a:lstStyle/>
          <a:p>
            <a:r>
              <a:rPr lang="en-US" dirty="0"/>
              <a:t>manually drawn (and therefore a custom treatment of the information);</a:t>
            </a:r>
          </a:p>
          <a:p>
            <a:r>
              <a:rPr lang="en-US" dirty="0"/>
              <a:t>specific to the data at hand (and therefore nontrivial to recreate with different data);</a:t>
            </a:r>
          </a:p>
          <a:p>
            <a:r>
              <a:rPr lang="en-US" dirty="0"/>
              <a:t>aesthetically rich (strong visual content meant to draw the eye and hold interest);</a:t>
            </a:r>
          </a:p>
          <a:p>
            <a:r>
              <a:rPr lang="en-US" dirty="0"/>
              <a:t>relatively data-poor (because each piece of information must be manually encoded).</a:t>
            </a:r>
          </a:p>
        </p:txBody>
      </p:sp>
      <p:sp>
        <p:nvSpPr>
          <p:cNvPr id="6" name="Slide Number Placeholder 5">
            <a:extLst>
              <a:ext uri="{FF2B5EF4-FFF2-40B4-BE49-F238E27FC236}">
                <a16:creationId xmlns:a16="http://schemas.microsoft.com/office/drawing/2014/main" id="{F02F3EF1-DE6C-43E9-B762-418525F1B899}"/>
              </a:ext>
            </a:extLst>
          </p:cNvPr>
          <p:cNvSpPr>
            <a:spLocks noGrp="1"/>
          </p:cNvSpPr>
          <p:nvPr>
            <p:ph type="sldNum" sz="quarter" idx="12"/>
          </p:nvPr>
        </p:nvSpPr>
        <p:spPr/>
        <p:txBody>
          <a:bodyPr/>
          <a:lstStyle/>
          <a:p>
            <a:fld id="{23305676-A525-44F0-943E-FE252ECA109C}" type="slidenum">
              <a:rPr lang="en-US" smtClean="0"/>
              <a:t>76</a:t>
            </a:fld>
            <a:endParaRPr lang="en-US"/>
          </a:p>
        </p:txBody>
      </p:sp>
    </p:spTree>
    <p:extLst>
      <p:ext uri="{BB962C8B-B14F-4D97-AF65-F5344CB8AC3E}">
        <p14:creationId xmlns:p14="http://schemas.microsoft.com/office/powerpoint/2010/main" val="41149226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2A02-88D1-4C38-8202-438C72A684C1}"/>
              </a:ext>
            </a:extLst>
          </p:cNvPr>
          <p:cNvSpPr>
            <a:spLocks noGrp="1"/>
          </p:cNvSpPr>
          <p:nvPr>
            <p:ph type="title"/>
          </p:nvPr>
        </p:nvSpPr>
        <p:spPr/>
        <p:txBody>
          <a:bodyPr>
            <a:normAutofit/>
          </a:bodyPr>
          <a:lstStyle/>
          <a:p>
            <a:pPr marL="0" indent="0"/>
            <a:r>
              <a:rPr lang="en-US" sz="2800" b="1" dirty="0"/>
              <a:t>Data visualization is useful for referring to any visual representation</a:t>
            </a:r>
            <a:br>
              <a:rPr lang="en-US" sz="2800" b="1" dirty="0"/>
            </a:br>
            <a:r>
              <a:rPr lang="en-US" sz="2800" b="1" dirty="0"/>
              <a:t>of data that is:</a:t>
            </a:r>
          </a:p>
        </p:txBody>
      </p:sp>
      <p:sp>
        <p:nvSpPr>
          <p:cNvPr id="3" name="Content Placeholder 2">
            <a:extLst>
              <a:ext uri="{FF2B5EF4-FFF2-40B4-BE49-F238E27FC236}">
                <a16:creationId xmlns:a16="http://schemas.microsoft.com/office/drawing/2014/main" id="{AB77DC95-7132-41EE-83B1-94C34B5ED0A2}"/>
              </a:ext>
            </a:extLst>
          </p:cNvPr>
          <p:cNvSpPr>
            <a:spLocks noGrp="1"/>
          </p:cNvSpPr>
          <p:nvPr>
            <p:ph idx="1"/>
          </p:nvPr>
        </p:nvSpPr>
        <p:spPr/>
        <p:txBody>
          <a:bodyPr>
            <a:normAutofit lnSpcReduction="10000"/>
          </a:bodyPr>
          <a:lstStyle/>
          <a:p>
            <a:r>
              <a:rPr lang="en-US" dirty="0"/>
              <a:t>algorithmically drawn (may have custom touches but is largely rendered with the help of computerized methods);</a:t>
            </a:r>
          </a:p>
          <a:p>
            <a:r>
              <a:rPr lang="en-US" dirty="0"/>
              <a:t>easy to regenerate with different data (the same form may be repurposed to represent different datasets with similar dimensions or characteristics);</a:t>
            </a:r>
          </a:p>
          <a:p>
            <a:r>
              <a:rPr lang="en-US" dirty="0"/>
              <a:t>often aesthetically barren (data is not decorated); and</a:t>
            </a:r>
          </a:p>
          <a:p>
            <a:r>
              <a:rPr lang="en-US" dirty="0"/>
              <a:t>relatively data-rich (large volumes of data are welcome and viable, in contrast to infographics).</a:t>
            </a:r>
          </a:p>
          <a:p>
            <a:r>
              <a:rPr lang="en-US" dirty="0"/>
              <a:t>Advantage - relatively simple to update or regenerate the visualization with more </a:t>
            </a:r>
            <a:r>
              <a:rPr lang="en-US"/>
              <a:t>or new data</a:t>
            </a:r>
            <a:r>
              <a:rPr lang="en-US" dirty="0"/>
              <a:t>. </a:t>
            </a:r>
          </a:p>
          <a:p>
            <a:endParaRPr lang="en-US" dirty="0"/>
          </a:p>
          <a:p>
            <a:endParaRPr lang="en-US" dirty="0"/>
          </a:p>
        </p:txBody>
      </p:sp>
      <p:sp>
        <p:nvSpPr>
          <p:cNvPr id="6" name="Slide Number Placeholder 5">
            <a:extLst>
              <a:ext uri="{FF2B5EF4-FFF2-40B4-BE49-F238E27FC236}">
                <a16:creationId xmlns:a16="http://schemas.microsoft.com/office/drawing/2014/main" id="{8D18BDD6-6A16-423F-A4A3-4A37644ABA7C}"/>
              </a:ext>
            </a:extLst>
          </p:cNvPr>
          <p:cNvSpPr>
            <a:spLocks noGrp="1"/>
          </p:cNvSpPr>
          <p:nvPr>
            <p:ph type="sldNum" sz="quarter" idx="12"/>
          </p:nvPr>
        </p:nvSpPr>
        <p:spPr/>
        <p:txBody>
          <a:bodyPr/>
          <a:lstStyle/>
          <a:p>
            <a:fld id="{23305676-A525-44F0-943E-FE252ECA109C}" type="slidenum">
              <a:rPr lang="en-US" smtClean="0"/>
              <a:t>77</a:t>
            </a:fld>
            <a:endParaRPr lang="en-US"/>
          </a:p>
        </p:txBody>
      </p:sp>
    </p:spTree>
    <p:extLst>
      <p:ext uri="{BB962C8B-B14F-4D97-AF65-F5344CB8AC3E}">
        <p14:creationId xmlns:p14="http://schemas.microsoft.com/office/powerpoint/2010/main" val="30253575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E1DD-F1D1-4F5B-A471-9E594AFE0FB1}"/>
              </a:ext>
            </a:extLst>
          </p:cNvPr>
          <p:cNvSpPr>
            <a:spLocks noGrp="1"/>
          </p:cNvSpPr>
          <p:nvPr>
            <p:ph type="title"/>
          </p:nvPr>
        </p:nvSpPr>
        <p:spPr/>
        <p:txBody>
          <a:bodyPr>
            <a:normAutofit/>
          </a:bodyPr>
          <a:lstStyle/>
          <a:p>
            <a:r>
              <a:rPr lang="en-US" dirty="0"/>
              <a:t>Two categories of data visualization: Exploration and Explanation.</a:t>
            </a:r>
          </a:p>
        </p:txBody>
      </p:sp>
      <p:sp>
        <p:nvSpPr>
          <p:cNvPr id="3" name="Content Placeholder 2">
            <a:extLst>
              <a:ext uri="{FF2B5EF4-FFF2-40B4-BE49-F238E27FC236}">
                <a16:creationId xmlns:a16="http://schemas.microsoft.com/office/drawing/2014/main" id="{5A3BD006-226B-4925-92C0-56462A1EDCAB}"/>
              </a:ext>
            </a:extLst>
          </p:cNvPr>
          <p:cNvSpPr>
            <a:spLocks noGrp="1"/>
          </p:cNvSpPr>
          <p:nvPr>
            <p:ph idx="1"/>
          </p:nvPr>
        </p:nvSpPr>
        <p:spPr/>
        <p:txBody>
          <a:bodyPr/>
          <a:lstStyle/>
          <a:p>
            <a:r>
              <a:rPr lang="en-US" dirty="0"/>
              <a:t>Exploratory data visualizations are appropriate when you have a whole bunch of data and you’re not sure what’s in it. </a:t>
            </a:r>
          </a:p>
          <a:p>
            <a:r>
              <a:rPr lang="en-US" dirty="0"/>
              <a:t>When you need to get a sense of what’s inside your data set, translating it into a visual medium can help you quickly identify its features, including interesting curves, lines, trends, or anomalous outliers.</a:t>
            </a:r>
          </a:p>
          <a:p>
            <a:r>
              <a:rPr lang="en-US" dirty="0"/>
              <a:t>high level of granularity</a:t>
            </a:r>
          </a:p>
          <a:p>
            <a:r>
              <a:rPr lang="en-US" dirty="0"/>
              <a:t>Part of analysis phase -&gt; to find the story the data has to tell you</a:t>
            </a:r>
          </a:p>
        </p:txBody>
      </p:sp>
      <p:sp>
        <p:nvSpPr>
          <p:cNvPr id="6" name="Slide Number Placeholder 5">
            <a:extLst>
              <a:ext uri="{FF2B5EF4-FFF2-40B4-BE49-F238E27FC236}">
                <a16:creationId xmlns:a16="http://schemas.microsoft.com/office/drawing/2014/main" id="{26F6FE21-EA05-48F7-A042-D34E2D3980AB}"/>
              </a:ext>
            </a:extLst>
          </p:cNvPr>
          <p:cNvSpPr>
            <a:spLocks noGrp="1"/>
          </p:cNvSpPr>
          <p:nvPr>
            <p:ph type="sldNum" sz="quarter" idx="12"/>
          </p:nvPr>
        </p:nvSpPr>
        <p:spPr/>
        <p:txBody>
          <a:bodyPr/>
          <a:lstStyle/>
          <a:p>
            <a:fld id="{23305676-A525-44F0-943E-FE252ECA109C}" type="slidenum">
              <a:rPr lang="en-US" smtClean="0"/>
              <a:t>78</a:t>
            </a:fld>
            <a:endParaRPr lang="en-US"/>
          </a:p>
        </p:txBody>
      </p:sp>
    </p:spTree>
    <p:extLst>
      <p:ext uri="{BB962C8B-B14F-4D97-AF65-F5344CB8AC3E}">
        <p14:creationId xmlns:p14="http://schemas.microsoft.com/office/powerpoint/2010/main" val="10478290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60F3-C94A-42ED-B853-E7A7F32ADE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A4A350-1536-4617-BC9C-A650C7FB8F1D}"/>
              </a:ext>
            </a:extLst>
          </p:cNvPr>
          <p:cNvSpPr>
            <a:spLocks noGrp="1"/>
          </p:cNvSpPr>
          <p:nvPr>
            <p:ph idx="1"/>
          </p:nvPr>
        </p:nvSpPr>
        <p:spPr/>
        <p:txBody>
          <a:bodyPr/>
          <a:lstStyle/>
          <a:p>
            <a:r>
              <a:rPr lang="en-US" dirty="0"/>
              <a:t>explanatory data visualization is appropriate when you already know what the data has to say, and you are trying to tell that story to somebody else</a:t>
            </a:r>
          </a:p>
          <a:p>
            <a:r>
              <a:rPr lang="en-US" dirty="0"/>
              <a:t>Whoever your audience is, the story you are trying to tell (or the answer you are trying to share) is known to you at the outset</a:t>
            </a:r>
          </a:p>
          <a:p>
            <a:r>
              <a:rPr lang="en-US" dirty="0"/>
              <a:t>process of selecting focused data that will support the story you are trying to tell.</a:t>
            </a:r>
          </a:p>
          <a:p>
            <a:r>
              <a:rPr lang="en-US" dirty="0"/>
              <a:t>part of the presentation phase -&gt; a speech, a newspaper article, or a report</a:t>
            </a:r>
          </a:p>
        </p:txBody>
      </p:sp>
      <p:sp>
        <p:nvSpPr>
          <p:cNvPr id="6" name="Slide Number Placeholder 5">
            <a:extLst>
              <a:ext uri="{FF2B5EF4-FFF2-40B4-BE49-F238E27FC236}">
                <a16:creationId xmlns:a16="http://schemas.microsoft.com/office/drawing/2014/main" id="{E7664C35-6C5A-4B47-9D99-71141DCFE92B}"/>
              </a:ext>
            </a:extLst>
          </p:cNvPr>
          <p:cNvSpPr>
            <a:spLocks noGrp="1"/>
          </p:cNvSpPr>
          <p:nvPr>
            <p:ph type="sldNum" sz="quarter" idx="12"/>
          </p:nvPr>
        </p:nvSpPr>
        <p:spPr/>
        <p:txBody>
          <a:bodyPr/>
          <a:lstStyle/>
          <a:p>
            <a:fld id="{23305676-A525-44F0-943E-FE252ECA109C}" type="slidenum">
              <a:rPr lang="en-US" smtClean="0"/>
              <a:t>79</a:t>
            </a:fld>
            <a:endParaRPr lang="en-US"/>
          </a:p>
        </p:txBody>
      </p:sp>
    </p:spTree>
    <p:extLst>
      <p:ext uri="{BB962C8B-B14F-4D97-AF65-F5344CB8AC3E}">
        <p14:creationId xmlns:p14="http://schemas.microsoft.com/office/powerpoint/2010/main" val="842957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26"/>
          <p:cNvSpPr/>
          <p:nvPr/>
        </p:nvSpPr>
        <p:spPr>
          <a:xfrm>
            <a:off x="1859280" y="457201"/>
            <a:ext cx="2776728" cy="94487"/>
          </a:xfrm>
          <a:custGeom>
            <a:avLst/>
            <a:gdLst/>
            <a:ahLst/>
            <a:cxnLst/>
            <a:rect l="l" t="t" r="r" b="b"/>
            <a:pathLst>
              <a:path w="2776728" h="94487">
                <a:moveTo>
                  <a:pt x="0" y="94487"/>
                </a:moveTo>
                <a:lnTo>
                  <a:pt x="2776728" y="94487"/>
                </a:lnTo>
                <a:lnTo>
                  <a:pt x="2776728" y="0"/>
                </a:lnTo>
                <a:lnTo>
                  <a:pt x="0" y="0"/>
                </a:lnTo>
                <a:lnTo>
                  <a:pt x="0" y="94487"/>
                </a:lnTo>
                <a:close/>
              </a:path>
            </a:pathLst>
          </a:custGeom>
          <a:solidFill>
            <a:srgbClr val="465258"/>
          </a:solidFill>
        </p:spPr>
        <p:txBody>
          <a:bodyPr wrap="square" lIns="0" tIns="0" rIns="0" bIns="0" rtlCol="0">
            <a:noAutofit/>
          </a:bodyPr>
          <a:lstStyle/>
          <a:p>
            <a:endParaRPr/>
          </a:p>
        </p:txBody>
      </p:sp>
      <p:sp>
        <p:nvSpPr>
          <p:cNvPr id="25" name="object 25"/>
          <p:cNvSpPr/>
          <p:nvPr/>
        </p:nvSpPr>
        <p:spPr>
          <a:xfrm>
            <a:off x="7555993" y="454151"/>
            <a:ext cx="2776727" cy="97536"/>
          </a:xfrm>
          <a:custGeom>
            <a:avLst/>
            <a:gdLst/>
            <a:ahLst/>
            <a:cxnLst/>
            <a:rect l="l" t="t" r="r" b="b"/>
            <a:pathLst>
              <a:path w="2776727" h="97536">
                <a:moveTo>
                  <a:pt x="0" y="97536"/>
                </a:moveTo>
                <a:lnTo>
                  <a:pt x="2776727" y="97536"/>
                </a:lnTo>
                <a:lnTo>
                  <a:pt x="2776727" y="0"/>
                </a:lnTo>
                <a:lnTo>
                  <a:pt x="0" y="0"/>
                </a:lnTo>
                <a:lnTo>
                  <a:pt x="0" y="97536"/>
                </a:lnTo>
                <a:close/>
              </a:path>
            </a:pathLst>
          </a:custGeom>
          <a:solidFill>
            <a:srgbClr val="959FA7"/>
          </a:solidFill>
        </p:spPr>
        <p:txBody>
          <a:bodyPr wrap="square" lIns="0" tIns="0" rIns="0" bIns="0" rtlCol="0">
            <a:noAutofit/>
          </a:bodyPr>
          <a:lstStyle/>
          <a:p>
            <a:endParaRPr/>
          </a:p>
        </p:txBody>
      </p:sp>
      <p:sp>
        <p:nvSpPr>
          <p:cNvPr id="24" name="object 24"/>
          <p:cNvSpPr/>
          <p:nvPr/>
        </p:nvSpPr>
        <p:spPr>
          <a:xfrm>
            <a:off x="4706112" y="457201"/>
            <a:ext cx="2776728" cy="91439"/>
          </a:xfrm>
          <a:custGeom>
            <a:avLst/>
            <a:gdLst/>
            <a:ahLst/>
            <a:cxnLst/>
            <a:rect l="l" t="t" r="r" b="b"/>
            <a:pathLst>
              <a:path w="2776728" h="91439">
                <a:moveTo>
                  <a:pt x="0" y="91439"/>
                </a:moveTo>
                <a:lnTo>
                  <a:pt x="2776728" y="91439"/>
                </a:lnTo>
                <a:lnTo>
                  <a:pt x="2776728" y="0"/>
                </a:lnTo>
                <a:lnTo>
                  <a:pt x="0" y="0"/>
                </a:lnTo>
                <a:lnTo>
                  <a:pt x="0" y="91439"/>
                </a:lnTo>
                <a:close/>
              </a:path>
            </a:pathLst>
          </a:custGeom>
          <a:solidFill>
            <a:srgbClr val="1CACE3"/>
          </a:solidFill>
        </p:spPr>
        <p:txBody>
          <a:bodyPr wrap="square" lIns="0" tIns="0" rIns="0" bIns="0" rtlCol="0">
            <a:noAutofit/>
          </a:bodyPr>
          <a:lstStyle/>
          <a:p>
            <a:endParaRPr/>
          </a:p>
        </p:txBody>
      </p:sp>
      <p:sp>
        <p:nvSpPr>
          <p:cNvPr id="21" name="object 21"/>
          <p:cNvSpPr/>
          <p:nvPr/>
        </p:nvSpPr>
        <p:spPr>
          <a:xfrm>
            <a:off x="1859280" y="600455"/>
            <a:ext cx="2763012" cy="5815584"/>
          </a:xfrm>
          <a:custGeom>
            <a:avLst/>
            <a:gdLst/>
            <a:ahLst/>
            <a:cxnLst/>
            <a:rect l="l" t="t" r="r" b="b"/>
            <a:pathLst>
              <a:path w="2763012" h="5815584">
                <a:moveTo>
                  <a:pt x="0" y="5815584"/>
                </a:moveTo>
                <a:lnTo>
                  <a:pt x="2763012" y="5815584"/>
                </a:lnTo>
                <a:lnTo>
                  <a:pt x="2763012" y="0"/>
                </a:lnTo>
                <a:lnTo>
                  <a:pt x="0" y="0"/>
                </a:lnTo>
                <a:lnTo>
                  <a:pt x="0" y="5815584"/>
                </a:lnTo>
                <a:close/>
              </a:path>
            </a:pathLst>
          </a:custGeom>
          <a:solidFill>
            <a:srgbClr val="465258"/>
          </a:solidFill>
        </p:spPr>
        <p:txBody>
          <a:bodyPr wrap="square" lIns="0" tIns="0" rIns="0" bIns="0" rtlCol="0">
            <a:noAutofit/>
          </a:bodyPr>
          <a:lstStyle/>
          <a:p>
            <a:endParaRPr/>
          </a:p>
        </p:txBody>
      </p:sp>
      <p:sp>
        <p:nvSpPr>
          <p:cNvPr id="22" name="object 22"/>
          <p:cNvSpPr/>
          <p:nvPr/>
        </p:nvSpPr>
        <p:spPr>
          <a:xfrm>
            <a:off x="2100835" y="2836926"/>
            <a:ext cx="2273807" cy="3002280"/>
          </a:xfrm>
          <a:custGeom>
            <a:avLst/>
            <a:gdLst/>
            <a:ahLst/>
            <a:cxnLst/>
            <a:rect l="l" t="t" r="r" b="b"/>
            <a:pathLst>
              <a:path w="2273807" h="3002279">
                <a:moveTo>
                  <a:pt x="0" y="3002280"/>
                </a:moveTo>
                <a:lnTo>
                  <a:pt x="2273807" y="3002280"/>
                </a:lnTo>
                <a:lnTo>
                  <a:pt x="2273807" y="0"/>
                </a:lnTo>
                <a:lnTo>
                  <a:pt x="0" y="0"/>
                </a:lnTo>
                <a:lnTo>
                  <a:pt x="0" y="3002280"/>
                </a:lnTo>
                <a:close/>
              </a:path>
            </a:pathLst>
          </a:custGeom>
          <a:solidFill>
            <a:srgbClr val="FFFFFF"/>
          </a:solidFill>
        </p:spPr>
        <p:txBody>
          <a:bodyPr wrap="square" lIns="0" tIns="0" rIns="0" bIns="0" rtlCol="0">
            <a:noAutofit/>
          </a:bodyPr>
          <a:lstStyle/>
          <a:p>
            <a:endParaRPr/>
          </a:p>
        </p:txBody>
      </p:sp>
      <p:sp>
        <p:nvSpPr>
          <p:cNvPr id="23" name="object 23"/>
          <p:cNvSpPr/>
          <p:nvPr/>
        </p:nvSpPr>
        <p:spPr>
          <a:xfrm>
            <a:off x="2100835" y="2836926"/>
            <a:ext cx="2273807" cy="3002280"/>
          </a:xfrm>
          <a:custGeom>
            <a:avLst/>
            <a:gdLst/>
            <a:ahLst/>
            <a:cxnLst/>
            <a:rect l="l" t="t" r="r" b="b"/>
            <a:pathLst>
              <a:path w="2273807" h="3002279">
                <a:moveTo>
                  <a:pt x="0" y="3002280"/>
                </a:moveTo>
                <a:lnTo>
                  <a:pt x="2273807" y="3002280"/>
                </a:lnTo>
                <a:lnTo>
                  <a:pt x="2273807" y="0"/>
                </a:lnTo>
                <a:lnTo>
                  <a:pt x="0" y="0"/>
                </a:lnTo>
                <a:lnTo>
                  <a:pt x="0" y="3002280"/>
                </a:lnTo>
                <a:close/>
              </a:path>
            </a:pathLst>
          </a:custGeom>
          <a:ln w="22225">
            <a:solidFill>
              <a:srgbClr val="1CACE3"/>
            </a:solidFill>
          </a:ln>
        </p:spPr>
        <p:txBody>
          <a:bodyPr wrap="square" lIns="0" tIns="0" rIns="0" bIns="0" rtlCol="0">
            <a:noAutofit/>
          </a:bodyPr>
          <a:lstStyle/>
          <a:p>
            <a:endParaRPr/>
          </a:p>
        </p:txBody>
      </p:sp>
      <p:sp>
        <p:nvSpPr>
          <p:cNvPr id="18" name="object 18"/>
          <p:cNvSpPr/>
          <p:nvPr/>
        </p:nvSpPr>
        <p:spPr>
          <a:xfrm>
            <a:off x="5199888" y="1181100"/>
            <a:ext cx="4988052" cy="1330452"/>
          </a:xfrm>
          <a:custGeom>
            <a:avLst/>
            <a:gdLst/>
            <a:ahLst/>
            <a:cxnLst/>
            <a:rect l="l" t="t" r="r" b="b"/>
            <a:pathLst>
              <a:path w="4988052" h="1330452">
                <a:moveTo>
                  <a:pt x="0" y="133096"/>
                </a:moveTo>
                <a:lnTo>
                  <a:pt x="0" y="1197355"/>
                </a:lnTo>
                <a:lnTo>
                  <a:pt x="540" y="1209439"/>
                </a:lnTo>
                <a:lnTo>
                  <a:pt x="11095" y="1250661"/>
                </a:lnTo>
                <a:lnTo>
                  <a:pt x="33403" y="1285559"/>
                </a:lnTo>
                <a:lnTo>
                  <a:pt x="65195" y="1311865"/>
                </a:lnTo>
                <a:lnTo>
                  <a:pt x="104202" y="1327310"/>
                </a:lnTo>
                <a:lnTo>
                  <a:pt x="133096" y="1330452"/>
                </a:lnTo>
                <a:lnTo>
                  <a:pt x="4854956" y="1330452"/>
                </a:lnTo>
                <a:lnTo>
                  <a:pt x="4895111" y="1324292"/>
                </a:lnTo>
                <a:lnTo>
                  <a:pt x="4932369" y="1305650"/>
                </a:lnTo>
                <a:lnTo>
                  <a:pt x="4961791" y="1276767"/>
                </a:lnTo>
                <a:lnTo>
                  <a:pt x="4981108" y="1239913"/>
                </a:lnTo>
                <a:lnTo>
                  <a:pt x="4988052" y="1197355"/>
                </a:lnTo>
                <a:lnTo>
                  <a:pt x="4988052" y="133096"/>
                </a:lnTo>
                <a:lnTo>
                  <a:pt x="4981892" y="92940"/>
                </a:lnTo>
                <a:lnTo>
                  <a:pt x="4963250" y="55682"/>
                </a:lnTo>
                <a:lnTo>
                  <a:pt x="4934367" y="26260"/>
                </a:lnTo>
                <a:lnTo>
                  <a:pt x="4897513" y="6943"/>
                </a:lnTo>
                <a:lnTo>
                  <a:pt x="4854956" y="0"/>
                </a:lnTo>
                <a:lnTo>
                  <a:pt x="133096" y="0"/>
                </a:lnTo>
                <a:lnTo>
                  <a:pt x="92940" y="6159"/>
                </a:lnTo>
                <a:lnTo>
                  <a:pt x="55682" y="24801"/>
                </a:lnTo>
                <a:lnTo>
                  <a:pt x="26260" y="53684"/>
                </a:lnTo>
                <a:lnTo>
                  <a:pt x="6943" y="90538"/>
                </a:lnTo>
                <a:lnTo>
                  <a:pt x="0" y="133096"/>
                </a:lnTo>
                <a:close/>
              </a:path>
            </a:pathLst>
          </a:custGeom>
          <a:solidFill>
            <a:srgbClr val="CDD9EA"/>
          </a:solidFill>
        </p:spPr>
        <p:txBody>
          <a:bodyPr wrap="square" lIns="0" tIns="0" rIns="0" bIns="0" rtlCol="0">
            <a:noAutofit/>
          </a:bodyPr>
          <a:lstStyle/>
          <a:p>
            <a:endParaRPr/>
          </a:p>
        </p:txBody>
      </p:sp>
      <p:sp>
        <p:nvSpPr>
          <p:cNvPr id="19" name="object 19"/>
          <p:cNvSpPr/>
          <p:nvPr/>
        </p:nvSpPr>
        <p:spPr>
          <a:xfrm>
            <a:off x="5668108" y="1765006"/>
            <a:ext cx="451817" cy="280223"/>
          </a:xfrm>
          <a:custGeom>
            <a:avLst/>
            <a:gdLst/>
            <a:ahLst/>
            <a:cxnLst/>
            <a:rect l="l" t="t" r="r" b="b"/>
            <a:pathLst>
              <a:path w="451817" h="280223">
                <a:moveTo>
                  <a:pt x="421624" y="81978"/>
                </a:moveTo>
                <a:lnTo>
                  <a:pt x="420738" y="96581"/>
                </a:lnTo>
                <a:lnTo>
                  <a:pt x="418152" y="110678"/>
                </a:lnTo>
                <a:lnTo>
                  <a:pt x="413970" y="124165"/>
                </a:lnTo>
                <a:lnTo>
                  <a:pt x="408296" y="136936"/>
                </a:lnTo>
                <a:lnTo>
                  <a:pt x="414630" y="181288"/>
                </a:lnTo>
                <a:lnTo>
                  <a:pt x="422526" y="171495"/>
                </a:lnTo>
                <a:lnTo>
                  <a:pt x="429487" y="161210"/>
                </a:lnTo>
                <a:lnTo>
                  <a:pt x="435510" y="150494"/>
                </a:lnTo>
                <a:lnTo>
                  <a:pt x="440594" y="139409"/>
                </a:lnTo>
                <a:lnTo>
                  <a:pt x="444735" y="128016"/>
                </a:lnTo>
                <a:lnTo>
                  <a:pt x="447930" y="116376"/>
                </a:lnTo>
                <a:lnTo>
                  <a:pt x="450177" y="104552"/>
                </a:lnTo>
                <a:lnTo>
                  <a:pt x="451474" y="92606"/>
                </a:lnTo>
                <a:lnTo>
                  <a:pt x="451817" y="80598"/>
                </a:lnTo>
                <a:lnTo>
                  <a:pt x="451204" y="68590"/>
                </a:lnTo>
                <a:lnTo>
                  <a:pt x="449632" y="56644"/>
                </a:lnTo>
                <a:lnTo>
                  <a:pt x="447100" y="44821"/>
                </a:lnTo>
                <a:lnTo>
                  <a:pt x="443603" y="33184"/>
                </a:lnTo>
                <a:lnTo>
                  <a:pt x="439140" y="21794"/>
                </a:lnTo>
                <a:lnTo>
                  <a:pt x="433707" y="10712"/>
                </a:lnTo>
                <a:lnTo>
                  <a:pt x="427303" y="0"/>
                </a:lnTo>
                <a:lnTo>
                  <a:pt x="421624" y="81978"/>
                </a:lnTo>
                <a:close/>
              </a:path>
              <a:path w="451817" h="280223">
                <a:moveTo>
                  <a:pt x="150230" y="81819"/>
                </a:moveTo>
                <a:lnTo>
                  <a:pt x="150671" y="93816"/>
                </a:lnTo>
                <a:lnTo>
                  <a:pt x="152068" y="105748"/>
                </a:lnTo>
                <a:lnTo>
                  <a:pt x="154419" y="117553"/>
                </a:lnTo>
                <a:lnTo>
                  <a:pt x="157720" y="129171"/>
                </a:lnTo>
                <a:lnTo>
                  <a:pt x="161971" y="140539"/>
                </a:lnTo>
                <a:lnTo>
                  <a:pt x="167169" y="151598"/>
                </a:lnTo>
                <a:lnTo>
                  <a:pt x="173313" y="162286"/>
                </a:lnTo>
                <a:lnTo>
                  <a:pt x="180400" y="172541"/>
                </a:lnTo>
                <a:lnTo>
                  <a:pt x="188428" y="182304"/>
                </a:lnTo>
                <a:lnTo>
                  <a:pt x="196359" y="190526"/>
                </a:lnTo>
                <a:lnTo>
                  <a:pt x="196715" y="142143"/>
                </a:lnTo>
                <a:lnTo>
                  <a:pt x="190437" y="129709"/>
                </a:lnTo>
                <a:lnTo>
                  <a:pt x="185605" y="116515"/>
                </a:lnTo>
                <a:lnTo>
                  <a:pt x="182325" y="102665"/>
                </a:lnTo>
                <a:lnTo>
                  <a:pt x="180701" y="88265"/>
                </a:lnTo>
                <a:lnTo>
                  <a:pt x="180538" y="81978"/>
                </a:lnTo>
                <a:lnTo>
                  <a:pt x="181331" y="-9192"/>
                </a:lnTo>
                <a:lnTo>
                  <a:pt x="174058" y="1131"/>
                </a:lnTo>
                <a:lnTo>
                  <a:pt x="167756" y="11878"/>
                </a:lnTo>
                <a:lnTo>
                  <a:pt x="162423" y="22986"/>
                </a:lnTo>
                <a:lnTo>
                  <a:pt x="158057" y="34395"/>
                </a:lnTo>
                <a:lnTo>
                  <a:pt x="154657" y="46044"/>
                </a:lnTo>
                <a:lnTo>
                  <a:pt x="152221" y="57872"/>
                </a:lnTo>
                <a:lnTo>
                  <a:pt x="150746" y="69817"/>
                </a:lnTo>
                <a:lnTo>
                  <a:pt x="150230" y="81819"/>
                </a:lnTo>
                <a:close/>
              </a:path>
              <a:path w="451817" h="280223">
                <a:moveTo>
                  <a:pt x="92946" y="186853"/>
                </a:moveTo>
                <a:lnTo>
                  <a:pt x="121962" y="206167"/>
                </a:lnTo>
                <a:lnTo>
                  <a:pt x="153645" y="224079"/>
                </a:lnTo>
                <a:lnTo>
                  <a:pt x="187697" y="239648"/>
                </a:lnTo>
                <a:lnTo>
                  <a:pt x="223819" y="251934"/>
                </a:lnTo>
                <a:lnTo>
                  <a:pt x="261713" y="259995"/>
                </a:lnTo>
                <a:lnTo>
                  <a:pt x="301081" y="262891"/>
                </a:lnTo>
                <a:lnTo>
                  <a:pt x="320930" y="262148"/>
                </a:lnTo>
                <a:lnTo>
                  <a:pt x="359601" y="256551"/>
                </a:lnTo>
                <a:lnTo>
                  <a:pt x="396656" y="246260"/>
                </a:lnTo>
                <a:lnTo>
                  <a:pt x="431801" y="232216"/>
                </a:lnTo>
                <a:lnTo>
                  <a:pt x="464742" y="215357"/>
                </a:lnTo>
                <a:lnTo>
                  <a:pt x="495185" y="196627"/>
                </a:lnTo>
                <a:lnTo>
                  <a:pt x="522838" y="176965"/>
                </a:lnTo>
                <a:lnTo>
                  <a:pt x="547405" y="157311"/>
                </a:lnTo>
                <a:lnTo>
                  <a:pt x="568593" y="138608"/>
                </a:lnTo>
                <a:lnTo>
                  <a:pt x="586108" y="121795"/>
                </a:lnTo>
                <a:lnTo>
                  <a:pt x="599863" y="104167"/>
                </a:lnTo>
                <a:lnTo>
                  <a:pt x="602248" y="92392"/>
                </a:lnTo>
                <a:lnTo>
                  <a:pt x="600414" y="80330"/>
                </a:lnTo>
                <a:lnTo>
                  <a:pt x="587071" y="61005"/>
                </a:lnTo>
                <a:lnTo>
                  <a:pt x="569877" y="42285"/>
                </a:lnTo>
                <a:lnTo>
                  <a:pt x="548888" y="21273"/>
                </a:lnTo>
                <a:lnTo>
                  <a:pt x="524407" y="-938"/>
                </a:lnTo>
                <a:lnTo>
                  <a:pt x="496737" y="-23253"/>
                </a:lnTo>
                <a:lnTo>
                  <a:pt x="466181" y="-44578"/>
                </a:lnTo>
                <a:lnTo>
                  <a:pt x="433041" y="-63818"/>
                </a:lnTo>
                <a:lnTo>
                  <a:pt x="397621" y="-79878"/>
                </a:lnTo>
                <a:lnTo>
                  <a:pt x="360223" y="-91664"/>
                </a:lnTo>
                <a:lnTo>
                  <a:pt x="321150" y="-98082"/>
                </a:lnTo>
                <a:lnTo>
                  <a:pt x="301081" y="-98935"/>
                </a:lnTo>
                <a:lnTo>
                  <a:pt x="281011" y="-98082"/>
                </a:lnTo>
                <a:lnTo>
                  <a:pt x="241938" y="-91664"/>
                </a:lnTo>
                <a:lnTo>
                  <a:pt x="204540" y="-79878"/>
                </a:lnTo>
                <a:lnTo>
                  <a:pt x="169120" y="-63818"/>
                </a:lnTo>
                <a:lnTo>
                  <a:pt x="135981" y="-44578"/>
                </a:lnTo>
                <a:lnTo>
                  <a:pt x="105424" y="-23253"/>
                </a:lnTo>
                <a:lnTo>
                  <a:pt x="77754" y="-938"/>
                </a:lnTo>
                <a:lnTo>
                  <a:pt x="53273" y="21273"/>
                </a:lnTo>
                <a:lnTo>
                  <a:pt x="32285" y="42285"/>
                </a:lnTo>
                <a:lnTo>
                  <a:pt x="15090" y="61005"/>
                </a:lnTo>
                <a:lnTo>
                  <a:pt x="1819" y="80049"/>
                </a:lnTo>
                <a:lnTo>
                  <a:pt x="0" y="91847"/>
                </a:lnTo>
                <a:lnTo>
                  <a:pt x="2483" y="103525"/>
                </a:lnTo>
                <a:lnTo>
                  <a:pt x="16699" y="121795"/>
                </a:lnTo>
                <a:lnTo>
                  <a:pt x="34031" y="138608"/>
                </a:lnTo>
                <a:lnTo>
                  <a:pt x="53215" y="90269"/>
                </a:lnTo>
                <a:lnTo>
                  <a:pt x="61702" y="80916"/>
                </a:lnTo>
                <a:lnTo>
                  <a:pt x="70424" y="71778"/>
                </a:lnTo>
                <a:lnTo>
                  <a:pt x="79381" y="62837"/>
                </a:lnTo>
                <a:lnTo>
                  <a:pt x="88572" y="54074"/>
                </a:lnTo>
                <a:lnTo>
                  <a:pt x="97997" y="45470"/>
                </a:lnTo>
                <a:lnTo>
                  <a:pt x="107657" y="37006"/>
                </a:lnTo>
                <a:lnTo>
                  <a:pt x="119609" y="27070"/>
                </a:lnTo>
                <a:lnTo>
                  <a:pt x="129666" y="19211"/>
                </a:lnTo>
                <a:lnTo>
                  <a:pt x="139900" y="11665"/>
                </a:lnTo>
                <a:lnTo>
                  <a:pt x="150321" y="4432"/>
                </a:lnTo>
                <a:lnTo>
                  <a:pt x="160939" y="-2487"/>
                </a:lnTo>
                <a:lnTo>
                  <a:pt x="171766" y="-9094"/>
                </a:lnTo>
                <a:lnTo>
                  <a:pt x="182810" y="-15388"/>
                </a:lnTo>
                <a:lnTo>
                  <a:pt x="189579" y="-19032"/>
                </a:lnTo>
                <a:lnTo>
                  <a:pt x="181331" y="-9192"/>
                </a:lnTo>
                <a:lnTo>
                  <a:pt x="180538" y="81978"/>
                </a:lnTo>
                <a:lnTo>
                  <a:pt x="181423" y="67374"/>
                </a:lnTo>
                <a:lnTo>
                  <a:pt x="184009" y="53277"/>
                </a:lnTo>
                <a:lnTo>
                  <a:pt x="188191" y="39790"/>
                </a:lnTo>
                <a:lnTo>
                  <a:pt x="193865" y="27019"/>
                </a:lnTo>
                <a:lnTo>
                  <a:pt x="200926" y="15068"/>
                </a:lnTo>
                <a:lnTo>
                  <a:pt x="209269" y="4041"/>
                </a:lnTo>
                <a:lnTo>
                  <a:pt x="218791" y="-5956"/>
                </a:lnTo>
                <a:lnTo>
                  <a:pt x="229385" y="-14819"/>
                </a:lnTo>
                <a:lnTo>
                  <a:pt x="240948" y="-22444"/>
                </a:lnTo>
                <a:lnTo>
                  <a:pt x="253375" y="-28726"/>
                </a:lnTo>
                <a:lnTo>
                  <a:pt x="266562" y="-33561"/>
                </a:lnTo>
                <a:lnTo>
                  <a:pt x="280404" y="-36843"/>
                </a:lnTo>
                <a:lnTo>
                  <a:pt x="294796" y="-38467"/>
                </a:lnTo>
                <a:lnTo>
                  <a:pt x="301081" y="-38630"/>
                </a:lnTo>
                <a:lnTo>
                  <a:pt x="315676" y="-37745"/>
                </a:lnTo>
                <a:lnTo>
                  <a:pt x="329766" y="-35157"/>
                </a:lnTo>
                <a:lnTo>
                  <a:pt x="343245" y="-30973"/>
                </a:lnTo>
                <a:lnTo>
                  <a:pt x="356009" y="-25296"/>
                </a:lnTo>
                <a:lnTo>
                  <a:pt x="367954" y="-18231"/>
                </a:lnTo>
                <a:lnTo>
                  <a:pt x="378975" y="-9883"/>
                </a:lnTo>
                <a:lnTo>
                  <a:pt x="388967" y="-357"/>
                </a:lnTo>
                <a:lnTo>
                  <a:pt x="397825" y="10243"/>
                </a:lnTo>
                <a:lnTo>
                  <a:pt x="405446" y="21812"/>
                </a:lnTo>
                <a:lnTo>
                  <a:pt x="411725" y="34246"/>
                </a:lnTo>
                <a:lnTo>
                  <a:pt x="416557" y="47440"/>
                </a:lnTo>
                <a:lnTo>
                  <a:pt x="419837" y="61290"/>
                </a:lnTo>
                <a:lnTo>
                  <a:pt x="421460" y="75690"/>
                </a:lnTo>
                <a:lnTo>
                  <a:pt x="421624" y="81978"/>
                </a:lnTo>
                <a:lnTo>
                  <a:pt x="427303" y="0"/>
                </a:lnTo>
                <a:lnTo>
                  <a:pt x="419924" y="-10280"/>
                </a:lnTo>
                <a:lnTo>
                  <a:pt x="411829" y="-19785"/>
                </a:lnTo>
                <a:lnTo>
                  <a:pt x="424558" y="-12841"/>
                </a:lnTo>
                <a:lnTo>
                  <a:pt x="436934" y="-5450"/>
                </a:lnTo>
                <a:lnTo>
                  <a:pt x="448936" y="2312"/>
                </a:lnTo>
                <a:lnTo>
                  <a:pt x="460541" y="10374"/>
                </a:lnTo>
                <a:lnTo>
                  <a:pt x="471727" y="18662"/>
                </a:lnTo>
                <a:lnTo>
                  <a:pt x="482473" y="27103"/>
                </a:lnTo>
                <a:lnTo>
                  <a:pt x="492755" y="35624"/>
                </a:lnTo>
                <a:lnTo>
                  <a:pt x="502552" y="44150"/>
                </a:lnTo>
                <a:lnTo>
                  <a:pt x="511842" y="52609"/>
                </a:lnTo>
                <a:lnTo>
                  <a:pt x="520602" y="60928"/>
                </a:lnTo>
                <a:lnTo>
                  <a:pt x="528811" y="69033"/>
                </a:lnTo>
                <a:lnTo>
                  <a:pt x="536446" y="76851"/>
                </a:lnTo>
                <a:lnTo>
                  <a:pt x="543484" y="84308"/>
                </a:lnTo>
                <a:lnTo>
                  <a:pt x="548947" y="90270"/>
                </a:lnTo>
                <a:lnTo>
                  <a:pt x="542047" y="96894"/>
                </a:lnTo>
                <a:lnTo>
                  <a:pt x="534503" y="103901"/>
                </a:lnTo>
                <a:lnTo>
                  <a:pt x="526339" y="111219"/>
                </a:lnTo>
                <a:lnTo>
                  <a:pt x="517579" y="118778"/>
                </a:lnTo>
                <a:lnTo>
                  <a:pt x="508248" y="126506"/>
                </a:lnTo>
                <a:lnTo>
                  <a:pt x="498370" y="134331"/>
                </a:lnTo>
                <a:lnTo>
                  <a:pt x="487970" y="142184"/>
                </a:lnTo>
                <a:lnTo>
                  <a:pt x="477071" y="149992"/>
                </a:lnTo>
                <a:lnTo>
                  <a:pt x="465698" y="157685"/>
                </a:lnTo>
                <a:lnTo>
                  <a:pt x="453875" y="165191"/>
                </a:lnTo>
                <a:lnTo>
                  <a:pt x="441627" y="172440"/>
                </a:lnTo>
                <a:lnTo>
                  <a:pt x="428977" y="179359"/>
                </a:lnTo>
                <a:lnTo>
                  <a:pt x="415950" y="185878"/>
                </a:lnTo>
                <a:lnTo>
                  <a:pt x="405802" y="190526"/>
                </a:lnTo>
                <a:lnTo>
                  <a:pt x="414630" y="181288"/>
                </a:lnTo>
                <a:lnTo>
                  <a:pt x="408296" y="136936"/>
                </a:lnTo>
                <a:lnTo>
                  <a:pt x="401235" y="148888"/>
                </a:lnTo>
                <a:lnTo>
                  <a:pt x="392892" y="159914"/>
                </a:lnTo>
                <a:lnTo>
                  <a:pt x="383371" y="169912"/>
                </a:lnTo>
                <a:lnTo>
                  <a:pt x="372777" y="178776"/>
                </a:lnTo>
                <a:lnTo>
                  <a:pt x="361213" y="186401"/>
                </a:lnTo>
                <a:lnTo>
                  <a:pt x="348786" y="192683"/>
                </a:lnTo>
                <a:lnTo>
                  <a:pt x="335599" y="197517"/>
                </a:lnTo>
                <a:lnTo>
                  <a:pt x="321757" y="200799"/>
                </a:lnTo>
                <a:lnTo>
                  <a:pt x="307365" y="202424"/>
                </a:lnTo>
                <a:lnTo>
                  <a:pt x="301081" y="202587"/>
                </a:lnTo>
                <a:lnTo>
                  <a:pt x="286485" y="201701"/>
                </a:lnTo>
                <a:lnTo>
                  <a:pt x="272396" y="199114"/>
                </a:lnTo>
                <a:lnTo>
                  <a:pt x="258917" y="194929"/>
                </a:lnTo>
                <a:lnTo>
                  <a:pt x="246152" y="189252"/>
                </a:lnTo>
                <a:lnTo>
                  <a:pt x="234208" y="182187"/>
                </a:lnTo>
                <a:lnTo>
                  <a:pt x="223187" y="173839"/>
                </a:lnTo>
                <a:lnTo>
                  <a:pt x="213195" y="164313"/>
                </a:lnTo>
                <a:lnTo>
                  <a:pt x="204336" y="153713"/>
                </a:lnTo>
                <a:lnTo>
                  <a:pt x="196715" y="142143"/>
                </a:lnTo>
                <a:lnTo>
                  <a:pt x="196359" y="190526"/>
                </a:lnTo>
                <a:lnTo>
                  <a:pt x="183051" y="184359"/>
                </a:lnTo>
                <a:lnTo>
                  <a:pt x="170083" y="177737"/>
                </a:lnTo>
                <a:lnTo>
                  <a:pt x="157483" y="170733"/>
                </a:lnTo>
                <a:lnTo>
                  <a:pt x="145283" y="163416"/>
                </a:lnTo>
                <a:lnTo>
                  <a:pt x="133511" y="155859"/>
                </a:lnTo>
                <a:lnTo>
                  <a:pt x="122197" y="148132"/>
                </a:lnTo>
                <a:lnTo>
                  <a:pt x="111370" y="140307"/>
                </a:lnTo>
                <a:lnTo>
                  <a:pt x="101060" y="132454"/>
                </a:lnTo>
                <a:lnTo>
                  <a:pt x="91296" y="124645"/>
                </a:lnTo>
                <a:lnTo>
                  <a:pt x="82108" y="116951"/>
                </a:lnTo>
                <a:lnTo>
                  <a:pt x="73525" y="109444"/>
                </a:lnTo>
                <a:lnTo>
                  <a:pt x="65577" y="102193"/>
                </a:lnTo>
                <a:lnTo>
                  <a:pt x="58293" y="95271"/>
                </a:lnTo>
                <a:lnTo>
                  <a:pt x="66895" y="167078"/>
                </a:lnTo>
                <a:lnTo>
                  <a:pt x="79531" y="176964"/>
                </a:lnTo>
                <a:lnTo>
                  <a:pt x="92946" y="186853"/>
                </a:lnTo>
                <a:close/>
              </a:path>
              <a:path w="451817" h="280223">
                <a:moveTo>
                  <a:pt x="55075" y="157311"/>
                </a:moveTo>
                <a:lnTo>
                  <a:pt x="66895" y="167078"/>
                </a:lnTo>
                <a:lnTo>
                  <a:pt x="58293" y="95271"/>
                </a:lnTo>
                <a:lnTo>
                  <a:pt x="53215" y="90269"/>
                </a:lnTo>
                <a:lnTo>
                  <a:pt x="44108" y="147782"/>
                </a:lnTo>
                <a:lnTo>
                  <a:pt x="55075" y="157311"/>
                </a:lnTo>
                <a:close/>
              </a:path>
            </a:pathLst>
          </a:custGeom>
          <a:solidFill>
            <a:srgbClr val="2583C5"/>
          </a:solidFill>
        </p:spPr>
        <p:txBody>
          <a:bodyPr wrap="square" lIns="0" tIns="0" rIns="0" bIns="0" rtlCol="0">
            <a:noAutofit/>
          </a:bodyPr>
          <a:lstStyle/>
          <a:p>
            <a:endParaRPr/>
          </a:p>
        </p:txBody>
      </p:sp>
      <p:sp>
        <p:nvSpPr>
          <p:cNvPr id="20" name="object 20"/>
          <p:cNvSpPr/>
          <p:nvPr/>
        </p:nvSpPr>
        <p:spPr>
          <a:xfrm>
            <a:off x="5893849" y="1771604"/>
            <a:ext cx="150678" cy="150761"/>
          </a:xfrm>
          <a:custGeom>
            <a:avLst/>
            <a:gdLst/>
            <a:ahLst/>
            <a:cxnLst/>
            <a:rect l="l" t="t" r="r" b="b"/>
            <a:pathLst>
              <a:path w="150678" h="150761">
                <a:moveTo>
                  <a:pt x="150678" y="75380"/>
                </a:moveTo>
                <a:lnTo>
                  <a:pt x="150460" y="69604"/>
                </a:lnTo>
                <a:lnTo>
                  <a:pt x="148012" y="55436"/>
                </a:lnTo>
                <a:lnTo>
                  <a:pt x="143056" y="42305"/>
                </a:lnTo>
                <a:lnTo>
                  <a:pt x="135854" y="30473"/>
                </a:lnTo>
                <a:lnTo>
                  <a:pt x="126668" y="20203"/>
                </a:lnTo>
                <a:lnTo>
                  <a:pt x="115760" y="11758"/>
                </a:lnTo>
                <a:lnTo>
                  <a:pt x="103395" y="5401"/>
                </a:lnTo>
                <a:lnTo>
                  <a:pt x="89834" y="1394"/>
                </a:lnTo>
                <a:lnTo>
                  <a:pt x="75339" y="0"/>
                </a:lnTo>
                <a:lnTo>
                  <a:pt x="69566" y="218"/>
                </a:lnTo>
                <a:lnTo>
                  <a:pt x="55406" y="2666"/>
                </a:lnTo>
                <a:lnTo>
                  <a:pt x="42281" y="7626"/>
                </a:lnTo>
                <a:lnTo>
                  <a:pt x="30456" y="14832"/>
                </a:lnTo>
                <a:lnTo>
                  <a:pt x="20192" y="24023"/>
                </a:lnTo>
                <a:lnTo>
                  <a:pt x="11751" y="34936"/>
                </a:lnTo>
                <a:lnTo>
                  <a:pt x="5398" y="47308"/>
                </a:lnTo>
                <a:lnTo>
                  <a:pt x="1393" y="60877"/>
                </a:lnTo>
                <a:lnTo>
                  <a:pt x="0" y="75380"/>
                </a:lnTo>
                <a:lnTo>
                  <a:pt x="217" y="81156"/>
                </a:lnTo>
                <a:lnTo>
                  <a:pt x="2665" y="95324"/>
                </a:lnTo>
                <a:lnTo>
                  <a:pt x="7621" y="108456"/>
                </a:lnTo>
                <a:lnTo>
                  <a:pt x="14824" y="120288"/>
                </a:lnTo>
                <a:lnTo>
                  <a:pt x="24010" y="130557"/>
                </a:lnTo>
                <a:lnTo>
                  <a:pt x="34917" y="139002"/>
                </a:lnTo>
                <a:lnTo>
                  <a:pt x="47283" y="145360"/>
                </a:lnTo>
                <a:lnTo>
                  <a:pt x="60844" y="149367"/>
                </a:lnTo>
                <a:lnTo>
                  <a:pt x="75339" y="150761"/>
                </a:lnTo>
                <a:lnTo>
                  <a:pt x="81111" y="150543"/>
                </a:lnTo>
                <a:lnTo>
                  <a:pt x="95272" y="148094"/>
                </a:lnTo>
                <a:lnTo>
                  <a:pt x="108396" y="143135"/>
                </a:lnTo>
                <a:lnTo>
                  <a:pt x="120222" y="135928"/>
                </a:lnTo>
                <a:lnTo>
                  <a:pt x="130486" y="126737"/>
                </a:lnTo>
                <a:lnTo>
                  <a:pt x="138926" y="115824"/>
                </a:lnTo>
                <a:lnTo>
                  <a:pt x="145280" y="103452"/>
                </a:lnTo>
                <a:lnTo>
                  <a:pt x="149285" y="89883"/>
                </a:lnTo>
                <a:lnTo>
                  <a:pt x="150678" y="75380"/>
                </a:lnTo>
                <a:close/>
              </a:path>
            </a:pathLst>
          </a:custGeom>
          <a:solidFill>
            <a:srgbClr val="2583C5"/>
          </a:solidFill>
        </p:spPr>
        <p:txBody>
          <a:bodyPr wrap="square" lIns="0" tIns="0" rIns="0" bIns="0" rtlCol="0">
            <a:noAutofit/>
          </a:bodyPr>
          <a:lstStyle/>
          <a:p>
            <a:endParaRPr/>
          </a:p>
        </p:txBody>
      </p:sp>
      <p:sp>
        <p:nvSpPr>
          <p:cNvPr id="16" name="object 16"/>
          <p:cNvSpPr/>
          <p:nvPr/>
        </p:nvSpPr>
        <p:spPr>
          <a:xfrm>
            <a:off x="5199888" y="2843784"/>
            <a:ext cx="4988052" cy="1330452"/>
          </a:xfrm>
          <a:custGeom>
            <a:avLst/>
            <a:gdLst/>
            <a:ahLst/>
            <a:cxnLst/>
            <a:rect l="l" t="t" r="r" b="b"/>
            <a:pathLst>
              <a:path w="4988052" h="1330452">
                <a:moveTo>
                  <a:pt x="0" y="133095"/>
                </a:moveTo>
                <a:lnTo>
                  <a:pt x="0" y="1197355"/>
                </a:lnTo>
                <a:lnTo>
                  <a:pt x="540" y="1209439"/>
                </a:lnTo>
                <a:lnTo>
                  <a:pt x="11095" y="1250661"/>
                </a:lnTo>
                <a:lnTo>
                  <a:pt x="33403" y="1285559"/>
                </a:lnTo>
                <a:lnTo>
                  <a:pt x="65195" y="1311865"/>
                </a:lnTo>
                <a:lnTo>
                  <a:pt x="104202" y="1327310"/>
                </a:lnTo>
                <a:lnTo>
                  <a:pt x="133096" y="1330452"/>
                </a:lnTo>
                <a:lnTo>
                  <a:pt x="4854956" y="1330452"/>
                </a:lnTo>
                <a:lnTo>
                  <a:pt x="4895111" y="1324292"/>
                </a:lnTo>
                <a:lnTo>
                  <a:pt x="4932369" y="1305650"/>
                </a:lnTo>
                <a:lnTo>
                  <a:pt x="4961791" y="1276767"/>
                </a:lnTo>
                <a:lnTo>
                  <a:pt x="4981108" y="1239913"/>
                </a:lnTo>
                <a:lnTo>
                  <a:pt x="4988052" y="1197355"/>
                </a:lnTo>
                <a:lnTo>
                  <a:pt x="4988052" y="133095"/>
                </a:lnTo>
                <a:lnTo>
                  <a:pt x="4981892" y="92940"/>
                </a:lnTo>
                <a:lnTo>
                  <a:pt x="4963250" y="55682"/>
                </a:lnTo>
                <a:lnTo>
                  <a:pt x="4934367" y="26260"/>
                </a:lnTo>
                <a:lnTo>
                  <a:pt x="4897513" y="6943"/>
                </a:lnTo>
                <a:lnTo>
                  <a:pt x="4854956" y="0"/>
                </a:lnTo>
                <a:lnTo>
                  <a:pt x="133096" y="0"/>
                </a:lnTo>
                <a:lnTo>
                  <a:pt x="92940" y="6159"/>
                </a:lnTo>
                <a:lnTo>
                  <a:pt x="55682" y="24801"/>
                </a:lnTo>
                <a:lnTo>
                  <a:pt x="26260" y="53684"/>
                </a:lnTo>
                <a:lnTo>
                  <a:pt x="6943" y="90538"/>
                </a:lnTo>
                <a:lnTo>
                  <a:pt x="0" y="133095"/>
                </a:lnTo>
                <a:close/>
              </a:path>
            </a:pathLst>
          </a:custGeom>
          <a:solidFill>
            <a:srgbClr val="CDD9EA"/>
          </a:solidFill>
        </p:spPr>
        <p:txBody>
          <a:bodyPr wrap="square" lIns="0" tIns="0" rIns="0" bIns="0" rtlCol="0">
            <a:noAutofit/>
          </a:bodyPr>
          <a:lstStyle/>
          <a:p>
            <a:endParaRPr/>
          </a:p>
        </p:txBody>
      </p:sp>
      <p:sp>
        <p:nvSpPr>
          <p:cNvPr id="17" name="object 17"/>
          <p:cNvSpPr/>
          <p:nvPr/>
        </p:nvSpPr>
        <p:spPr>
          <a:xfrm>
            <a:off x="5637697" y="3392143"/>
            <a:ext cx="403893" cy="211520"/>
          </a:xfrm>
          <a:custGeom>
            <a:avLst/>
            <a:gdLst/>
            <a:ahLst/>
            <a:cxnLst/>
            <a:rect l="l" t="t" r="r" b="b"/>
            <a:pathLst>
              <a:path w="403893" h="211520">
                <a:moveTo>
                  <a:pt x="396627" y="111944"/>
                </a:moveTo>
                <a:lnTo>
                  <a:pt x="393233" y="100417"/>
                </a:lnTo>
                <a:lnTo>
                  <a:pt x="392517" y="97892"/>
                </a:lnTo>
                <a:lnTo>
                  <a:pt x="394503" y="195754"/>
                </a:lnTo>
                <a:lnTo>
                  <a:pt x="403893" y="205170"/>
                </a:lnTo>
                <a:lnTo>
                  <a:pt x="400508" y="123822"/>
                </a:lnTo>
                <a:lnTo>
                  <a:pt x="396627" y="111944"/>
                </a:lnTo>
                <a:close/>
              </a:path>
              <a:path w="403893" h="211520">
                <a:moveTo>
                  <a:pt x="316714" y="19936"/>
                </a:moveTo>
                <a:lnTo>
                  <a:pt x="306431" y="17748"/>
                </a:lnTo>
                <a:lnTo>
                  <a:pt x="294603" y="15273"/>
                </a:lnTo>
                <a:lnTo>
                  <a:pt x="281521" y="12598"/>
                </a:lnTo>
                <a:lnTo>
                  <a:pt x="267474" y="9809"/>
                </a:lnTo>
                <a:lnTo>
                  <a:pt x="252750" y="6991"/>
                </a:lnTo>
                <a:lnTo>
                  <a:pt x="237638" y="4232"/>
                </a:lnTo>
                <a:lnTo>
                  <a:pt x="222429" y="1616"/>
                </a:lnTo>
                <a:lnTo>
                  <a:pt x="207410" y="-768"/>
                </a:lnTo>
                <a:lnTo>
                  <a:pt x="192872" y="-2837"/>
                </a:lnTo>
                <a:lnTo>
                  <a:pt x="179103" y="-4504"/>
                </a:lnTo>
                <a:lnTo>
                  <a:pt x="166392" y="-5683"/>
                </a:lnTo>
                <a:lnTo>
                  <a:pt x="155029" y="-6287"/>
                </a:lnTo>
                <a:lnTo>
                  <a:pt x="150678" y="-6349"/>
                </a:lnTo>
                <a:lnTo>
                  <a:pt x="135924" y="-5879"/>
                </a:lnTo>
                <a:lnTo>
                  <a:pt x="120742" y="-4567"/>
                </a:lnTo>
                <a:lnTo>
                  <a:pt x="105398" y="-2558"/>
                </a:lnTo>
                <a:lnTo>
                  <a:pt x="90153" y="0"/>
                </a:lnTo>
                <a:lnTo>
                  <a:pt x="77599" y="50304"/>
                </a:lnTo>
                <a:lnTo>
                  <a:pt x="89601" y="47280"/>
                </a:lnTo>
                <a:lnTo>
                  <a:pt x="102152" y="44528"/>
                </a:lnTo>
                <a:lnTo>
                  <a:pt x="114998" y="42185"/>
                </a:lnTo>
                <a:lnTo>
                  <a:pt x="127889" y="40389"/>
                </a:lnTo>
                <a:lnTo>
                  <a:pt x="140573" y="39277"/>
                </a:lnTo>
                <a:lnTo>
                  <a:pt x="150678" y="38973"/>
                </a:lnTo>
                <a:lnTo>
                  <a:pt x="159310" y="39275"/>
                </a:lnTo>
                <a:lnTo>
                  <a:pt x="169768" y="40140"/>
                </a:lnTo>
                <a:lnTo>
                  <a:pt x="181738" y="41504"/>
                </a:lnTo>
                <a:lnTo>
                  <a:pt x="194908" y="43306"/>
                </a:lnTo>
                <a:lnTo>
                  <a:pt x="208966" y="45482"/>
                </a:lnTo>
                <a:lnTo>
                  <a:pt x="223599" y="47970"/>
                </a:lnTo>
                <a:lnTo>
                  <a:pt x="238494" y="50708"/>
                </a:lnTo>
                <a:lnTo>
                  <a:pt x="252515" y="55395"/>
                </a:lnTo>
                <a:lnTo>
                  <a:pt x="262235" y="63220"/>
                </a:lnTo>
                <a:lnTo>
                  <a:pt x="268864" y="73607"/>
                </a:lnTo>
                <a:lnTo>
                  <a:pt x="271772" y="85629"/>
                </a:lnTo>
                <a:lnTo>
                  <a:pt x="270467" y="97892"/>
                </a:lnTo>
                <a:lnTo>
                  <a:pt x="267173" y="109305"/>
                </a:lnTo>
                <a:lnTo>
                  <a:pt x="263454" y="121126"/>
                </a:lnTo>
                <a:lnTo>
                  <a:pt x="259126" y="133099"/>
                </a:lnTo>
                <a:lnTo>
                  <a:pt x="254008" y="144965"/>
                </a:lnTo>
                <a:lnTo>
                  <a:pt x="247915" y="156466"/>
                </a:lnTo>
                <a:lnTo>
                  <a:pt x="240665" y="167344"/>
                </a:lnTo>
                <a:lnTo>
                  <a:pt x="232074" y="177342"/>
                </a:lnTo>
                <a:lnTo>
                  <a:pt x="221961" y="186202"/>
                </a:lnTo>
                <a:lnTo>
                  <a:pt x="210140" y="193664"/>
                </a:lnTo>
                <a:lnTo>
                  <a:pt x="196431" y="199473"/>
                </a:lnTo>
                <a:lnTo>
                  <a:pt x="180648" y="203368"/>
                </a:lnTo>
                <a:lnTo>
                  <a:pt x="162610" y="205094"/>
                </a:lnTo>
                <a:lnTo>
                  <a:pt x="158212" y="205157"/>
                </a:lnTo>
                <a:lnTo>
                  <a:pt x="144519" y="204324"/>
                </a:lnTo>
                <a:lnTo>
                  <a:pt x="130849" y="201909"/>
                </a:lnTo>
                <a:lnTo>
                  <a:pt x="117538" y="198032"/>
                </a:lnTo>
                <a:lnTo>
                  <a:pt x="104918" y="192815"/>
                </a:lnTo>
                <a:lnTo>
                  <a:pt x="93323" y="186380"/>
                </a:lnTo>
                <a:lnTo>
                  <a:pt x="83086" y="178848"/>
                </a:lnTo>
                <a:lnTo>
                  <a:pt x="74541" y="170341"/>
                </a:lnTo>
                <a:lnTo>
                  <a:pt x="70065" y="164366"/>
                </a:lnTo>
                <a:lnTo>
                  <a:pt x="66315" y="156230"/>
                </a:lnTo>
                <a:lnTo>
                  <a:pt x="63664" y="145875"/>
                </a:lnTo>
                <a:lnTo>
                  <a:pt x="61923" y="133751"/>
                </a:lnTo>
                <a:lnTo>
                  <a:pt x="60903" y="120310"/>
                </a:lnTo>
                <a:lnTo>
                  <a:pt x="60414" y="106003"/>
                </a:lnTo>
                <a:lnTo>
                  <a:pt x="60266" y="91283"/>
                </a:lnTo>
                <a:lnTo>
                  <a:pt x="60271" y="72965"/>
                </a:lnTo>
                <a:lnTo>
                  <a:pt x="61018" y="6183"/>
                </a:lnTo>
                <a:lnTo>
                  <a:pt x="47654" y="9516"/>
                </a:lnTo>
                <a:lnTo>
                  <a:pt x="35444" y="12815"/>
                </a:lnTo>
                <a:lnTo>
                  <a:pt x="24650" y="15934"/>
                </a:lnTo>
                <a:lnTo>
                  <a:pt x="15537" y="18726"/>
                </a:lnTo>
                <a:lnTo>
                  <a:pt x="8368" y="21046"/>
                </a:lnTo>
                <a:lnTo>
                  <a:pt x="4520" y="22354"/>
                </a:lnTo>
                <a:lnTo>
                  <a:pt x="0" y="25376"/>
                </a:lnTo>
                <a:lnTo>
                  <a:pt x="0" y="64656"/>
                </a:lnTo>
                <a:lnTo>
                  <a:pt x="1506" y="70699"/>
                </a:lnTo>
                <a:lnTo>
                  <a:pt x="6027" y="73720"/>
                </a:lnTo>
                <a:lnTo>
                  <a:pt x="15067" y="81274"/>
                </a:lnTo>
                <a:lnTo>
                  <a:pt x="15520" y="93553"/>
                </a:lnTo>
                <a:lnTo>
                  <a:pt x="16355" y="106834"/>
                </a:lnTo>
                <a:lnTo>
                  <a:pt x="17658" y="120631"/>
                </a:lnTo>
                <a:lnTo>
                  <a:pt x="19514" y="134457"/>
                </a:lnTo>
                <a:lnTo>
                  <a:pt x="22010" y="147825"/>
                </a:lnTo>
                <a:lnTo>
                  <a:pt x="25231" y="160251"/>
                </a:lnTo>
                <a:lnTo>
                  <a:pt x="29263" y="171247"/>
                </a:lnTo>
                <a:lnTo>
                  <a:pt x="38704" y="186972"/>
                </a:lnTo>
                <a:lnTo>
                  <a:pt x="45874" y="195243"/>
                </a:lnTo>
                <a:lnTo>
                  <a:pt x="54501" y="203365"/>
                </a:lnTo>
                <a:lnTo>
                  <a:pt x="64429" y="211171"/>
                </a:lnTo>
                <a:lnTo>
                  <a:pt x="75501" y="218493"/>
                </a:lnTo>
                <a:lnTo>
                  <a:pt x="87561" y="225165"/>
                </a:lnTo>
                <a:lnTo>
                  <a:pt x="100451" y="231020"/>
                </a:lnTo>
                <a:lnTo>
                  <a:pt x="114016" y="235890"/>
                </a:lnTo>
                <a:lnTo>
                  <a:pt x="128099" y="239608"/>
                </a:lnTo>
                <a:lnTo>
                  <a:pt x="142543" y="242008"/>
                </a:lnTo>
                <a:lnTo>
                  <a:pt x="157191" y="242922"/>
                </a:lnTo>
                <a:lnTo>
                  <a:pt x="158212" y="242926"/>
                </a:lnTo>
                <a:lnTo>
                  <a:pt x="175020" y="242147"/>
                </a:lnTo>
                <a:lnTo>
                  <a:pt x="190750" y="239883"/>
                </a:lnTo>
                <a:lnTo>
                  <a:pt x="205430" y="236235"/>
                </a:lnTo>
                <a:lnTo>
                  <a:pt x="219090" y="231310"/>
                </a:lnTo>
                <a:lnTo>
                  <a:pt x="231758" y="225210"/>
                </a:lnTo>
                <a:lnTo>
                  <a:pt x="243464" y="218041"/>
                </a:lnTo>
                <a:lnTo>
                  <a:pt x="254236" y="209906"/>
                </a:lnTo>
                <a:lnTo>
                  <a:pt x="264104" y="200910"/>
                </a:lnTo>
                <a:lnTo>
                  <a:pt x="273097" y="191156"/>
                </a:lnTo>
                <a:lnTo>
                  <a:pt x="281242" y="180750"/>
                </a:lnTo>
                <a:lnTo>
                  <a:pt x="288571" y="169795"/>
                </a:lnTo>
                <a:lnTo>
                  <a:pt x="295110" y="158395"/>
                </a:lnTo>
                <a:lnTo>
                  <a:pt x="300891" y="146655"/>
                </a:lnTo>
                <a:lnTo>
                  <a:pt x="305940" y="134679"/>
                </a:lnTo>
                <a:lnTo>
                  <a:pt x="310288" y="122570"/>
                </a:lnTo>
                <a:lnTo>
                  <a:pt x="313963" y="110435"/>
                </a:lnTo>
                <a:lnTo>
                  <a:pt x="317178" y="97137"/>
                </a:lnTo>
                <a:lnTo>
                  <a:pt x="323958" y="91849"/>
                </a:lnTo>
                <a:lnTo>
                  <a:pt x="339026" y="91849"/>
                </a:lnTo>
                <a:lnTo>
                  <a:pt x="345053" y="97137"/>
                </a:lnTo>
                <a:lnTo>
                  <a:pt x="347313" y="103936"/>
                </a:lnTo>
                <a:lnTo>
                  <a:pt x="350767" y="116043"/>
                </a:lnTo>
                <a:lnTo>
                  <a:pt x="354862" y="128179"/>
                </a:lnTo>
                <a:lnTo>
                  <a:pt x="359626" y="140239"/>
                </a:lnTo>
                <a:lnTo>
                  <a:pt x="365089" y="152119"/>
                </a:lnTo>
                <a:lnTo>
                  <a:pt x="371279" y="163715"/>
                </a:lnTo>
                <a:lnTo>
                  <a:pt x="378225" y="174922"/>
                </a:lnTo>
                <a:lnTo>
                  <a:pt x="385957" y="185636"/>
                </a:lnTo>
                <a:lnTo>
                  <a:pt x="394503" y="195754"/>
                </a:lnTo>
                <a:lnTo>
                  <a:pt x="392517" y="97892"/>
                </a:lnTo>
                <a:lnTo>
                  <a:pt x="391248" y="85071"/>
                </a:lnTo>
                <a:lnTo>
                  <a:pt x="394332" y="73011"/>
                </a:lnTo>
                <a:lnTo>
                  <a:pt x="401087" y="62663"/>
                </a:lnTo>
                <a:lnTo>
                  <a:pt x="410831" y="54975"/>
                </a:lnTo>
                <a:lnTo>
                  <a:pt x="421899" y="51059"/>
                </a:lnTo>
                <a:lnTo>
                  <a:pt x="436805" y="48295"/>
                </a:lnTo>
                <a:lnTo>
                  <a:pt x="451487" y="45773"/>
                </a:lnTo>
                <a:lnTo>
                  <a:pt x="465632" y="43555"/>
                </a:lnTo>
                <a:lnTo>
                  <a:pt x="478929" y="41704"/>
                </a:lnTo>
                <a:lnTo>
                  <a:pt x="491064" y="40282"/>
                </a:lnTo>
                <a:lnTo>
                  <a:pt x="501725" y="39352"/>
                </a:lnTo>
                <a:lnTo>
                  <a:pt x="510599" y="38978"/>
                </a:lnTo>
                <a:lnTo>
                  <a:pt x="511553" y="38973"/>
                </a:lnTo>
                <a:lnTo>
                  <a:pt x="524143" y="39418"/>
                </a:lnTo>
                <a:lnTo>
                  <a:pt x="536950" y="40661"/>
                </a:lnTo>
                <a:lnTo>
                  <a:pt x="549791" y="42564"/>
                </a:lnTo>
                <a:lnTo>
                  <a:pt x="562482" y="44989"/>
                </a:lnTo>
                <a:lnTo>
                  <a:pt x="574840" y="47799"/>
                </a:lnTo>
                <a:lnTo>
                  <a:pt x="584632" y="50304"/>
                </a:lnTo>
                <a:lnTo>
                  <a:pt x="596213" y="57532"/>
                </a:lnTo>
                <a:lnTo>
                  <a:pt x="601720" y="69548"/>
                </a:lnTo>
                <a:lnTo>
                  <a:pt x="602242" y="87551"/>
                </a:lnTo>
                <a:lnTo>
                  <a:pt x="602346" y="102289"/>
                </a:lnTo>
                <a:lnTo>
                  <a:pt x="602097" y="116728"/>
                </a:lnTo>
                <a:lnTo>
                  <a:pt x="601315" y="130419"/>
                </a:lnTo>
                <a:lnTo>
                  <a:pt x="599824" y="142911"/>
                </a:lnTo>
                <a:lnTo>
                  <a:pt x="597447" y="153754"/>
                </a:lnTo>
                <a:lnTo>
                  <a:pt x="594007" y="162497"/>
                </a:lnTo>
                <a:lnTo>
                  <a:pt x="585648" y="173440"/>
                </a:lnTo>
                <a:lnTo>
                  <a:pt x="576469" y="181618"/>
                </a:lnTo>
                <a:lnTo>
                  <a:pt x="565716" y="188778"/>
                </a:lnTo>
                <a:lnTo>
                  <a:pt x="553722" y="194798"/>
                </a:lnTo>
                <a:lnTo>
                  <a:pt x="540820" y="199557"/>
                </a:lnTo>
                <a:lnTo>
                  <a:pt x="527345" y="202933"/>
                </a:lnTo>
                <a:lnTo>
                  <a:pt x="513629" y="204804"/>
                </a:lnTo>
                <a:lnTo>
                  <a:pt x="504773" y="205157"/>
                </a:lnTo>
                <a:lnTo>
                  <a:pt x="486356" y="203956"/>
                </a:lnTo>
                <a:lnTo>
                  <a:pt x="470184" y="200527"/>
                </a:lnTo>
                <a:lnTo>
                  <a:pt x="456080" y="195128"/>
                </a:lnTo>
                <a:lnTo>
                  <a:pt x="443869" y="188016"/>
                </a:lnTo>
                <a:lnTo>
                  <a:pt x="433374" y="179449"/>
                </a:lnTo>
                <a:lnTo>
                  <a:pt x="424421" y="169685"/>
                </a:lnTo>
                <a:lnTo>
                  <a:pt x="416833" y="158983"/>
                </a:lnTo>
                <a:lnTo>
                  <a:pt x="410436" y="147599"/>
                </a:lnTo>
                <a:lnTo>
                  <a:pt x="405053" y="135793"/>
                </a:lnTo>
                <a:lnTo>
                  <a:pt x="400508" y="123822"/>
                </a:lnTo>
                <a:lnTo>
                  <a:pt x="403893" y="205170"/>
                </a:lnTo>
                <a:lnTo>
                  <a:pt x="414155" y="213781"/>
                </a:lnTo>
                <a:lnTo>
                  <a:pt x="425319" y="221483"/>
                </a:lnTo>
                <a:lnTo>
                  <a:pt x="437413" y="228170"/>
                </a:lnTo>
                <a:lnTo>
                  <a:pt x="450466" y="233740"/>
                </a:lnTo>
                <a:lnTo>
                  <a:pt x="464508" y="238087"/>
                </a:lnTo>
                <a:lnTo>
                  <a:pt x="479567" y="241108"/>
                </a:lnTo>
                <a:lnTo>
                  <a:pt x="495672" y="242698"/>
                </a:lnTo>
                <a:lnTo>
                  <a:pt x="504773" y="242926"/>
                </a:lnTo>
                <a:lnTo>
                  <a:pt x="519429" y="242121"/>
                </a:lnTo>
                <a:lnTo>
                  <a:pt x="533892" y="239819"/>
                </a:lnTo>
                <a:lnTo>
                  <a:pt x="548005" y="236187"/>
                </a:lnTo>
                <a:lnTo>
                  <a:pt x="561611" y="231392"/>
                </a:lnTo>
                <a:lnTo>
                  <a:pt x="574553" y="225600"/>
                </a:lnTo>
                <a:lnTo>
                  <a:pt x="586676" y="218980"/>
                </a:lnTo>
                <a:lnTo>
                  <a:pt x="597822" y="211697"/>
                </a:lnTo>
                <a:lnTo>
                  <a:pt x="607834" y="203919"/>
                </a:lnTo>
                <a:lnTo>
                  <a:pt x="616557" y="195814"/>
                </a:lnTo>
                <a:lnTo>
                  <a:pt x="623833" y="187548"/>
                </a:lnTo>
                <a:lnTo>
                  <a:pt x="629836" y="178718"/>
                </a:lnTo>
                <a:lnTo>
                  <a:pt x="634328" y="169004"/>
                </a:lnTo>
                <a:lnTo>
                  <a:pt x="638016" y="157588"/>
                </a:lnTo>
                <a:lnTo>
                  <a:pt x="640984" y="144931"/>
                </a:lnTo>
                <a:lnTo>
                  <a:pt x="643318" y="131488"/>
                </a:lnTo>
                <a:lnTo>
                  <a:pt x="645103" y="117718"/>
                </a:lnTo>
                <a:lnTo>
                  <a:pt x="646426" y="104078"/>
                </a:lnTo>
                <a:lnTo>
                  <a:pt x="647372" y="91027"/>
                </a:lnTo>
                <a:lnTo>
                  <a:pt x="647917" y="81274"/>
                </a:lnTo>
                <a:lnTo>
                  <a:pt x="656958" y="74476"/>
                </a:lnTo>
                <a:lnTo>
                  <a:pt x="661478" y="71454"/>
                </a:lnTo>
                <a:lnTo>
                  <a:pt x="662985" y="64656"/>
                </a:lnTo>
                <a:lnTo>
                  <a:pt x="662985" y="29153"/>
                </a:lnTo>
                <a:lnTo>
                  <a:pt x="653053" y="20471"/>
                </a:lnTo>
                <a:lnTo>
                  <a:pt x="635988" y="15113"/>
                </a:lnTo>
                <a:lnTo>
                  <a:pt x="624861" y="11931"/>
                </a:lnTo>
                <a:lnTo>
                  <a:pt x="612356" y="8608"/>
                </a:lnTo>
                <a:lnTo>
                  <a:pt x="598736" y="5291"/>
                </a:lnTo>
                <a:lnTo>
                  <a:pt x="584264" y="2126"/>
                </a:lnTo>
                <a:lnTo>
                  <a:pt x="569205" y="-741"/>
                </a:lnTo>
                <a:lnTo>
                  <a:pt x="553821" y="-3164"/>
                </a:lnTo>
                <a:lnTo>
                  <a:pt x="538375" y="-4998"/>
                </a:lnTo>
                <a:lnTo>
                  <a:pt x="523131" y="-6096"/>
                </a:lnTo>
                <a:lnTo>
                  <a:pt x="512306" y="-6349"/>
                </a:lnTo>
                <a:lnTo>
                  <a:pt x="501604" y="-6015"/>
                </a:lnTo>
                <a:lnTo>
                  <a:pt x="489430" y="-5070"/>
                </a:lnTo>
                <a:lnTo>
                  <a:pt x="476076" y="-3600"/>
                </a:lnTo>
                <a:lnTo>
                  <a:pt x="461829" y="-1691"/>
                </a:lnTo>
                <a:lnTo>
                  <a:pt x="446979" y="569"/>
                </a:lnTo>
                <a:lnTo>
                  <a:pt x="431816" y="3098"/>
                </a:lnTo>
                <a:lnTo>
                  <a:pt x="416627" y="5806"/>
                </a:lnTo>
                <a:lnTo>
                  <a:pt x="401703" y="8609"/>
                </a:lnTo>
                <a:lnTo>
                  <a:pt x="387333" y="11421"/>
                </a:lnTo>
                <a:lnTo>
                  <a:pt x="373805" y="14155"/>
                </a:lnTo>
                <a:lnTo>
                  <a:pt x="361409" y="16726"/>
                </a:lnTo>
                <a:lnTo>
                  <a:pt x="350434" y="19046"/>
                </a:lnTo>
                <a:lnTo>
                  <a:pt x="333904" y="22594"/>
                </a:lnTo>
                <a:lnTo>
                  <a:pt x="331492" y="23110"/>
                </a:lnTo>
                <a:lnTo>
                  <a:pt x="325164" y="21752"/>
                </a:lnTo>
                <a:lnTo>
                  <a:pt x="316714" y="19936"/>
                </a:lnTo>
                <a:close/>
              </a:path>
              <a:path w="403893" h="211520">
                <a:moveTo>
                  <a:pt x="75272" y="2962"/>
                </a:moveTo>
                <a:lnTo>
                  <a:pt x="61018" y="6183"/>
                </a:lnTo>
                <a:lnTo>
                  <a:pt x="60271" y="72965"/>
                </a:lnTo>
                <a:lnTo>
                  <a:pt x="64037" y="60139"/>
                </a:lnTo>
                <a:lnTo>
                  <a:pt x="74270" y="51509"/>
                </a:lnTo>
                <a:lnTo>
                  <a:pt x="77599" y="50304"/>
                </a:lnTo>
                <a:lnTo>
                  <a:pt x="90153" y="0"/>
                </a:lnTo>
                <a:lnTo>
                  <a:pt x="75272" y="2962"/>
                </a:lnTo>
                <a:close/>
              </a:path>
            </a:pathLst>
          </a:custGeom>
          <a:solidFill>
            <a:srgbClr val="2583C5"/>
          </a:solidFill>
        </p:spPr>
        <p:txBody>
          <a:bodyPr wrap="square" lIns="0" tIns="0" rIns="0" bIns="0" rtlCol="0">
            <a:noAutofit/>
          </a:bodyPr>
          <a:lstStyle/>
          <a:p>
            <a:endParaRPr/>
          </a:p>
        </p:txBody>
      </p:sp>
      <p:sp>
        <p:nvSpPr>
          <p:cNvPr id="14" name="object 14"/>
          <p:cNvSpPr/>
          <p:nvPr/>
        </p:nvSpPr>
        <p:spPr>
          <a:xfrm>
            <a:off x="5199888" y="4506468"/>
            <a:ext cx="4988052" cy="1330452"/>
          </a:xfrm>
          <a:custGeom>
            <a:avLst/>
            <a:gdLst/>
            <a:ahLst/>
            <a:cxnLst/>
            <a:rect l="l" t="t" r="r" b="b"/>
            <a:pathLst>
              <a:path w="4988052" h="1330452">
                <a:moveTo>
                  <a:pt x="0" y="133095"/>
                </a:moveTo>
                <a:lnTo>
                  <a:pt x="0" y="1197406"/>
                </a:lnTo>
                <a:lnTo>
                  <a:pt x="537" y="1209442"/>
                </a:lnTo>
                <a:lnTo>
                  <a:pt x="11083" y="1250655"/>
                </a:lnTo>
                <a:lnTo>
                  <a:pt x="33389" y="1285552"/>
                </a:lnTo>
                <a:lnTo>
                  <a:pt x="65183" y="1311860"/>
                </a:lnTo>
                <a:lnTo>
                  <a:pt x="104197" y="1327309"/>
                </a:lnTo>
                <a:lnTo>
                  <a:pt x="133096" y="1330451"/>
                </a:lnTo>
                <a:lnTo>
                  <a:pt x="4854956" y="1330451"/>
                </a:lnTo>
                <a:lnTo>
                  <a:pt x="4895080" y="1324302"/>
                </a:lnTo>
                <a:lnTo>
                  <a:pt x="4932350" y="1305667"/>
                </a:lnTo>
                <a:lnTo>
                  <a:pt x="4961782" y="1276791"/>
                </a:lnTo>
                <a:lnTo>
                  <a:pt x="4981106" y="1239946"/>
                </a:lnTo>
                <a:lnTo>
                  <a:pt x="4988052" y="1197406"/>
                </a:lnTo>
                <a:lnTo>
                  <a:pt x="4988052" y="133095"/>
                </a:lnTo>
                <a:lnTo>
                  <a:pt x="4981892" y="92940"/>
                </a:lnTo>
                <a:lnTo>
                  <a:pt x="4963250" y="55682"/>
                </a:lnTo>
                <a:lnTo>
                  <a:pt x="4934367" y="26260"/>
                </a:lnTo>
                <a:lnTo>
                  <a:pt x="4897513" y="6943"/>
                </a:lnTo>
                <a:lnTo>
                  <a:pt x="4854956" y="0"/>
                </a:lnTo>
                <a:lnTo>
                  <a:pt x="133096" y="0"/>
                </a:lnTo>
                <a:lnTo>
                  <a:pt x="92940" y="6159"/>
                </a:lnTo>
                <a:lnTo>
                  <a:pt x="55682" y="24801"/>
                </a:lnTo>
                <a:lnTo>
                  <a:pt x="26260" y="53684"/>
                </a:lnTo>
                <a:lnTo>
                  <a:pt x="6943" y="90538"/>
                </a:lnTo>
                <a:lnTo>
                  <a:pt x="0" y="133095"/>
                </a:lnTo>
                <a:close/>
              </a:path>
            </a:pathLst>
          </a:custGeom>
          <a:solidFill>
            <a:srgbClr val="CDD9EA"/>
          </a:solidFill>
        </p:spPr>
        <p:txBody>
          <a:bodyPr wrap="square" lIns="0" tIns="0" rIns="0" bIns="0" rtlCol="0">
            <a:noAutofit/>
          </a:bodyPr>
          <a:lstStyle/>
          <a:p>
            <a:endParaRPr/>
          </a:p>
        </p:txBody>
      </p:sp>
      <p:sp>
        <p:nvSpPr>
          <p:cNvPr id="15" name="object 15"/>
          <p:cNvSpPr/>
          <p:nvPr/>
        </p:nvSpPr>
        <p:spPr>
          <a:xfrm>
            <a:off x="5712907" y="4872385"/>
            <a:ext cx="356482" cy="603013"/>
          </a:xfrm>
          <a:custGeom>
            <a:avLst/>
            <a:gdLst/>
            <a:ahLst/>
            <a:cxnLst/>
            <a:rect l="l" t="t" r="r" b="b"/>
            <a:pathLst>
              <a:path w="356482" h="603013">
                <a:moveTo>
                  <a:pt x="327100" y="603013"/>
                </a:moveTo>
                <a:lnTo>
                  <a:pt x="263009" y="249182"/>
                </a:lnTo>
                <a:lnTo>
                  <a:pt x="250171" y="254730"/>
                </a:lnTo>
                <a:lnTo>
                  <a:pt x="239432" y="263337"/>
                </a:lnTo>
                <a:lnTo>
                  <a:pt x="231365" y="274478"/>
                </a:lnTo>
                <a:lnTo>
                  <a:pt x="226540" y="287630"/>
                </a:lnTo>
                <a:lnTo>
                  <a:pt x="225392" y="298475"/>
                </a:lnTo>
                <a:lnTo>
                  <a:pt x="225392" y="354257"/>
                </a:lnTo>
                <a:lnTo>
                  <a:pt x="191489" y="354257"/>
                </a:lnTo>
                <a:lnTo>
                  <a:pt x="191428" y="297162"/>
                </a:lnTo>
                <a:lnTo>
                  <a:pt x="190428" y="283977"/>
                </a:lnTo>
                <a:lnTo>
                  <a:pt x="187264" y="271380"/>
                </a:lnTo>
                <a:lnTo>
                  <a:pt x="180942" y="260785"/>
                </a:lnTo>
                <a:lnTo>
                  <a:pt x="171899" y="251885"/>
                </a:lnTo>
                <a:lnTo>
                  <a:pt x="162041" y="243922"/>
                </a:lnTo>
                <a:lnTo>
                  <a:pt x="158340" y="241186"/>
                </a:lnTo>
                <a:lnTo>
                  <a:pt x="152313" y="237417"/>
                </a:lnTo>
                <a:lnTo>
                  <a:pt x="146285" y="232894"/>
                </a:lnTo>
                <a:lnTo>
                  <a:pt x="141765" y="226864"/>
                </a:lnTo>
                <a:lnTo>
                  <a:pt x="139505" y="223849"/>
                </a:lnTo>
                <a:lnTo>
                  <a:pt x="137998" y="220080"/>
                </a:lnTo>
                <a:lnTo>
                  <a:pt x="136491" y="216310"/>
                </a:lnTo>
                <a:lnTo>
                  <a:pt x="148950" y="212926"/>
                </a:lnTo>
                <a:lnTo>
                  <a:pt x="161504" y="212356"/>
                </a:lnTo>
                <a:lnTo>
                  <a:pt x="164367" y="212541"/>
                </a:lnTo>
                <a:lnTo>
                  <a:pt x="168887" y="212541"/>
                </a:lnTo>
                <a:lnTo>
                  <a:pt x="172654" y="209526"/>
                </a:lnTo>
                <a:lnTo>
                  <a:pt x="172654" y="205003"/>
                </a:lnTo>
                <a:lnTo>
                  <a:pt x="173408" y="200481"/>
                </a:lnTo>
                <a:lnTo>
                  <a:pt x="170394" y="196711"/>
                </a:lnTo>
                <a:lnTo>
                  <a:pt x="166627" y="195204"/>
                </a:lnTo>
                <a:lnTo>
                  <a:pt x="154212" y="194712"/>
                </a:lnTo>
                <a:lnTo>
                  <a:pt x="141633" y="196350"/>
                </a:lnTo>
                <a:lnTo>
                  <a:pt x="131971" y="198973"/>
                </a:lnTo>
                <a:lnTo>
                  <a:pt x="131971" y="195958"/>
                </a:lnTo>
                <a:lnTo>
                  <a:pt x="131218" y="195204"/>
                </a:lnTo>
                <a:lnTo>
                  <a:pt x="130464" y="188420"/>
                </a:lnTo>
                <a:lnTo>
                  <a:pt x="131971" y="181635"/>
                </a:lnTo>
                <a:lnTo>
                  <a:pt x="133478" y="174851"/>
                </a:lnTo>
                <a:lnTo>
                  <a:pt x="140506" y="163456"/>
                </a:lnTo>
                <a:lnTo>
                  <a:pt x="150527" y="155358"/>
                </a:lnTo>
                <a:lnTo>
                  <a:pt x="162224" y="149546"/>
                </a:lnTo>
                <a:lnTo>
                  <a:pt x="168887" y="146960"/>
                </a:lnTo>
                <a:lnTo>
                  <a:pt x="171147" y="146206"/>
                </a:lnTo>
                <a:lnTo>
                  <a:pt x="174161" y="145453"/>
                </a:lnTo>
                <a:lnTo>
                  <a:pt x="177928" y="144699"/>
                </a:lnTo>
                <a:lnTo>
                  <a:pt x="180942" y="143945"/>
                </a:lnTo>
                <a:lnTo>
                  <a:pt x="184708" y="144699"/>
                </a:lnTo>
                <a:lnTo>
                  <a:pt x="187722" y="145453"/>
                </a:lnTo>
                <a:lnTo>
                  <a:pt x="190736" y="146206"/>
                </a:lnTo>
                <a:lnTo>
                  <a:pt x="194503" y="146960"/>
                </a:lnTo>
                <a:lnTo>
                  <a:pt x="199023" y="147714"/>
                </a:lnTo>
                <a:lnTo>
                  <a:pt x="205868" y="158722"/>
                </a:lnTo>
                <a:lnTo>
                  <a:pt x="209299" y="170921"/>
                </a:lnTo>
                <a:lnTo>
                  <a:pt x="209570" y="179374"/>
                </a:lnTo>
                <a:lnTo>
                  <a:pt x="206740" y="191952"/>
                </a:lnTo>
                <a:lnTo>
                  <a:pt x="200158" y="203091"/>
                </a:lnTo>
                <a:lnTo>
                  <a:pt x="194503" y="208772"/>
                </a:lnTo>
                <a:lnTo>
                  <a:pt x="191489" y="211788"/>
                </a:lnTo>
                <a:lnTo>
                  <a:pt x="190736" y="217064"/>
                </a:lnTo>
                <a:lnTo>
                  <a:pt x="193749" y="220833"/>
                </a:lnTo>
                <a:lnTo>
                  <a:pt x="196763" y="223849"/>
                </a:lnTo>
                <a:lnTo>
                  <a:pt x="201283" y="224602"/>
                </a:lnTo>
                <a:lnTo>
                  <a:pt x="205050" y="221587"/>
                </a:lnTo>
                <a:lnTo>
                  <a:pt x="210324" y="217064"/>
                </a:lnTo>
                <a:lnTo>
                  <a:pt x="214844" y="211788"/>
                </a:lnTo>
                <a:lnTo>
                  <a:pt x="217858" y="205757"/>
                </a:lnTo>
                <a:lnTo>
                  <a:pt x="218611" y="205757"/>
                </a:lnTo>
                <a:lnTo>
                  <a:pt x="231196" y="203535"/>
                </a:lnTo>
                <a:lnTo>
                  <a:pt x="243460" y="199845"/>
                </a:lnTo>
                <a:lnTo>
                  <a:pt x="255527" y="194450"/>
                </a:lnTo>
                <a:lnTo>
                  <a:pt x="258541" y="191435"/>
                </a:lnTo>
                <a:lnTo>
                  <a:pt x="260048" y="186912"/>
                </a:lnTo>
                <a:lnTo>
                  <a:pt x="257788" y="183143"/>
                </a:lnTo>
                <a:lnTo>
                  <a:pt x="254774" y="179374"/>
                </a:lnTo>
                <a:lnTo>
                  <a:pt x="250254" y="178620"/>
                </a:lnTo>
                <a:lnTo>
                  <a:pt x="246487" y="180882"/>
                </a:lnTo>
                <a:lnTo>
                  <a:pt x="239706" y="184651"/>
                </a:lnTo>
                <a:lnTo>
                  <a:pt x="232926" y="187666"/>
                </a:lnTo>
                <a:lnTo>
                  <a:pt x="224638" y="188420"/>
                </a:lnTo>
                <a:lnTo>
                  <a:pt x="225392" y="186158"/>
                </a:lnTo>
                <a:lnTo>
                  <a:pt x="226145" y="183143"/>
                </a:lnTo>
                <a:lnTo>
                  <a:pt x="226145" y="180882"/>
                </a:lnTo>
                <a:lnTo>
                  <a:pt x="225808" y="167930"/>
                </a:lnTo>
                <a:lnTo>
                  <a:pt x="222784" y="155776"/>
                </a:lnTo>
                <a:lnTo>
                  <a:pt x="221625" y="152991"/>
                </a:lnTo>
                <a:lnTo>
                  <a:pt x="227652" y="153745"/>
                </a:lnTo>
                <a:lnTo>
                  <a:pt x="233679" y="154498"/>
                </a:lnTo>
                <a:lnTo>
                  <a:pt x="244980" y="154498"/>
                </a:lnTo>
                <a:lnTo>
                  <a:pt x="250254" y="153745"/>
                </a:lnTo>
                <a:lnTo>
                  <a:pt x="255527" y="152991"/>
                </a:lnTo>
                <a:lnTo>
                  <a:pt x="264581" y="162335"/>
                </a:lnTo>
                <a:lnTo>
                  <a:pt x="274989" y="169753"/>
                </a:lnTo>
                <a:lnTo>
                  <a:pt x="286647" y="175141"/>
                </a:lnTo>
                <a:lnTo>
                  <a:pt x="293197" y="177113"/>
                </a:lnTo>
                <a:lnTo>
                  <a:pt x="305733" y="184076"/>
                </a:lnTo>
                <a:lnTo>
                  <a:pt x="316772" y="192254"/>
                </a:lnTo>
                <a:lnTo>
                  <a:pt x="325253" y="201982"/>
                </a:lnTo>
                <a:lnTo>
                  <a:pt x="330117" y="213599"/>
                </a:lnTo>
                <a:lnTo>
                  <a:pt x="330867" y="220833"/>
                </a:lnTo>
                <a:lnTo>
                  <a:pt x="330867" y="223849"/>
                </a:lnTo>
                <a:lnTo>
                  <a:pt x="332373" y="227618"/>
                </a:lnTo>
                <a:lnTo>
                  <a:pt x="334634" y="229125"/>
                </a:lnTo>
                <a:lnTo>
                  <a:pt x="337647" y="230633"/>
                </a:lnTo>
                <a:lnTo>
                  <a:pt x="340661" y="230633"/>
                </a:lnTo>
                <a:lnTo>
                  <a:pt x="343674" y="229125"/>
                </a:lnTo>
                <a:lnTo>
                  <a:pt x="346688" y="227618"/>
                </a:lnTo>
                <a:lnTo>
                  <a:pt x="348195" y="223849"/>
                </a:lnTo>
                <a:lnTo>
                  <a:pt x="347441" y="220833"/>
                </a:lnTo>
                <a:lnTo>
                  <a:pt x="345779" y="207572"/>
                </a:lnTo>
                <a:lnTo>
                  <a:pt x="340980" y="195465"/>
                </a:lnTo>
                <a:lnTo>
                  <a:pt x="333326" y="184983"/>
                </a:lnTo>
                <a:lnTo>
                  <a:pt x="327100" y="179374"/>
                </a:lnTo>
                <a:lnTo>
                  <a:pt x="339763" y="176095"/>
                </a:lnTo>
                <a:lnTo>
                  <a:pt x="350412" y="168904"/>
                </a:lnTo>
                <a:lnTo>
                  <a:pt x="353468" y="165805"/>
                </a:lnTo>
                <a:lnTo>
                  <a:pt x="356482" y="162036"/>
                </a:lnTo>
                <a:lnTo>
                  <a:pt x="355729" y="156760"/>
                </a:lnTo>
                <a:lnTo>
                  <a:pt x="352715" y="153745"/>
                </a:lnTo>
                <a:lnTo>
                  <a:pt x="348948" y="150729"/>
                </a:lnTo>
                <a:lnTo>
                  <a:pt x="343674" y="151483"/>
                </a:lnTo>
                <a:lnTo>
                  <a:pt x="340661" y="154498"/>
                </a:lnTo>
                <a:lnTo>
                  <a:pt x="332491" y="159647"/>
                </a:lnTo>
                <a:lnTo>
                  <a:pt x="318265" y="162106"/>
                </a:lnTo>
                <a:lnTo>
                  <a:pt x="312785" y="162036"/>
                </a:lnTo>
                <a:lnTo>
                  <a:pt x="299817" y="160612"/>
                </a:lnTo>
                <a:lnTo>
                  <a:pt x="287486" y="156507"/>
                </a:lnTo>
                <a:lnTo>
                  <a:pt x="276431" y="149978"/>
                </a:lnTo>
                <a:lnTo>
                  <a:pt x="273609" y="147714"/>
                </a:lnTo>
                <a:lnTo>
                  <a:pt x="284830" y="141410"/>
                </a:lnTo>
                <a:lnTo>
                  <a:pt x="294624" y="133020"/>
                </a:lnTo>
                <a:lnTo>
                  <a:pt x="302521" y="122855"/>
                </a:lnTo>
                <a:lnTo>
                  <a:pt x="302991" y="122085"/>
                </a:lnTo>
                <a:lnTo>
                  <a:pt x="305251" y="118316"/>
                </a:lnTo>
                <a:lnTo>
                  <a:pt x="303744" y="113039"/>
                </a:lnTo>
                <a:lnTo>
                  <a:pt x="299978" y="110024"/>
                </a:lnTo>
                <a:lnTo>
                  <a:pt x="296211" y="107762"/>
                </a:lnTo>
                <a:lnTo>
                  <a:pt x="290937" y="109270"/>
                </a:lnTo>
                <a:lnTo>
                  <a:pt x="288677" y="113039"/>
                </a:lnTo>
                <a:lnTo>
                  <a:pt x="282575" y="121738"/>
                </a:lnTo>
                <a:lnTo>
                  <a:pt x="274825" y="128544"/>
                </a:lnTo>
                <a:lnTo>
                  <a:pt x="265403" y="133443"/>
                </a:lnTo>
                <a:lnTo>
                  <a:pt x="254286" y="136424"/>
                </a:lnTo>
                <a:lnTo>
                  <a:pt x="241449" y="137475"/>
                </a:lnTo>
                <a:lnTo>
                  <a:pt x="226870" y="136586"/>
                </a:lnTo>
                <a:lnTo>
                  <a:pt x="210525" y="133742"/>
                </a:lnTo>
                <a:lnTo>
                  <a:pt x="205803" y="132638"/>
                </a:lnTo>
                <a:lnTo>
                  <a:pt x="213922" y="122812"/>
                </a:lnTo>
                <a:lnTo>
                  <a:pt x="218221" y="110922"/>
                </a:lnTo>
                <a:lnTo>
                  <a:pt x="218611" y="98717"/>
                </a:lnTo>
                <a:lnTo>
                  <a:pt x="218611" y="95701"/>
                </a:lnTo>
                <a:lnTo>
                  <a:pt x="217104" y="92686"/>
                </a:lnTo>
                <a:lnTo>
                  <a:pt x="214091" y="91179"/>
                </a:lnTo>
                <a:lnTo>
                  <a:pt x="211077" y="89671"/>
                </a:lnTo>
                <a:lnTo>
                  <a:pt x="208064" y="89671"/>
                </a:lnTo>
                <a:lnTo>
                  <a:pt x="205050" y="91932"/>
                </a:lnTo>
                <a:lnTo>
                  <a:pt x="202036" y="93440"/>
                </a:lnTo>
                <a:lnTo>
                  <a:pt x="201283" y="97209"/>
                </a:lnTo>
                <a:lnTo>
                  <a:pt x="201283" y="100224"/>
                </a:lnTo>
                <a:lnTo>
                  <a:pt x="198797" y="114527"/>
                </a:lnTo>
                <a:lnTo>
                  <a:pt x="190480" y="122697"/>
                </a:lnTo>
                <a:lnTo>
                  <a:pt x="177167" y="127944"/>
                </a:lnTo>
                <a:lnTo>
                  <a:pt x="174161" y="128869"/>
                </a:lnTo>
                <a:lnTo>
                  <a:pt x="171901" y="129623"/>
                </a:lnTo>
                <a:lnTo>
                  <a:pt x="168887" y="130376"/>
                </a:lnTo>
                <a:lnTo>
                  <a:pt x="166627" y="131130"/>
                </a:lnTo>
                <a:lnTo>
                  <a:pt x="159465" y="120317"/>
                </a:lnTo>
                <a:lnTo>
                  <a:pt x="149014" y="112404"/>
                </a:lnTo>
                <a:lnTo>
                  <a:pt x="141012" y="109270"/>
                </a:lnTo>
                <a:lnTo>
                  <a:pt x="137998" y="108516"/>
                </a:lnTo>
                <a:lnTo>
                  <a:pt x="134985" y="109270"/>
                </a:lnTo>
                <a:lnTo>
                  <a:pt x="130464" y="113793"/>
                </a:lnTo>
                <a:lnTo>
                  <a:pt x="129711" y="116808"/>
                </a:lnTo>
                <a:lnTo>
                  <a:pt x="130464" y="120577"/>
                </a:lnTo>
                <a:lnTo>
                  <a:pt x="131218" y="123592"/>
                </a:lnTo>
                <a:lnTo>
                  <a:pt x="133478" y="125854"/>
                </a:lnTo>
                <a:lnTo>
                  <a:pt x="137245" y="126607"/>
                </a:lnTo>
                <a:lnTo>
                  <a:pt x="143272" y="128115"/>
                </a:lnTo>
                <a:lnTo>
                  <a:pt x="147792" y="132638"/>
                </a:lnTo>
                <a:lnTo>
                  <a:pt x="150806" y="137915"/>
                </a:lnTo>
                <a:lnTo>
                  <a:pt x="150806" y="138668"/>
                </a:lnTo>
                <a:lnTo>
                  <a:pt x="139292" y="145114"/>
                </a:lnTo>
                <a:lnTo>
                  <a:pt x="129698" y="153849"/>
                </a:lnTo>
                <a:lnTo>
                  <a:pt x="122450" y="164551"/>
                </a:lnTo>
                <a:lnTo>
                  <a:pt x="119917" y="170328"/>
                </a:lnTo>
                <a:lnTo>
                  <a:pt x="118410" y="173343"/>
                </a:lnTo>
                <a:lnTo>
                  <a:pt x="117657" y="177113"/>
                </a:lnTo>
                <a:lnTo>
                  <a:pt x="117657" y="180882"/>
                </a:lnTo>
                <a:lnTo>
                  <a:pt x="114643" y="177866"/>
                </a:lnTo>
                <a:lnTo>
                  <a:pt x="113890" y="175605"/>
                </a:lnTo>
                <a:lnTo>
                  <a:pt x="110876" y="169574"/>
                </a:lnTo>
                <a:lnTo>
                  <a:pt x="108616" y="162036"/>
                </a:lnTo>
                <a:lnTo>
                  <a:pt x="107862" y="155252"/>
                </a:lnTo>
                <a:lnTo>
                  <a:pt x="107109" y="152237"/>
                </a:lnTo>
                <a:lnTo>
                  <a:pt x="104849" y="149222"/>
                </a:lnTo>
                <a:lnTo>
                  <a:pt x="102589" y="148468"/>
                </a:lnTo>
                <a:lnTo>
                  <a:pt x="99575" y="146960"/>
                </a:lnTo>
                <a:lnTo>
                  <a:pt x="96562" y="147714"/>
                </a:lnTo>
                <a:lnTo>
                  <a:pt x="92041" y="152237"/>
                </a:lnTo>
                <a:lnTo>
                  <a:pt x="90534" y="155252"/>
                </a:lnTo>
                <a:lnTo>
                  <a:pt x="92041" y="158267"/>
                </a:lnTo>
                <a:lnTo>
                  <a:pt x="94932" y="170881"/>
                </a:lnTo>
                <a:lnTo>
                  <a:pt x="99911" y="182434"/>
                </a:lnTo>
                <a:lnTo>
                  <a:pt x="100329" y="183143"/>
                </a:lnTo>
                <a:lnTo>
                  <a:pt x="108261" y="193157"/>
                </a:lnTo>
                <a:lnTo>
                  <a:pt x="119163" y="200481"/>
                </a:lnTo>
                <a:lnTo>
                  <a:pt x="121345" y="212837"/>
                </a:lnTo>
                <a:lnTo>
                  <a:pt x="125759" y="224922"/>
                </a:lnTo>
                <a:lnTo>
                  <a:pt x="128957" y="231387"/>
                </a:lnTo>
                <a:lnTo>
                  <a:pt x="120113" y="240442"/>
                </a:lnTo>
                <a:lnTo>
                  <a:pt x="109369" y="247970"/>
                </a:lnTo>
                <a:lnTo>
                  <a:pt x="107109" y="249478"/>
                </a:lnTo>
                <a:lnTo>
                  <a:pt x="105602" y="252493"/>
                </a:lnTo>
                <a:lnTo>
                  <a:pt x="104849" y="255508"/>
                </a:lnTo>
                <a:lnTo>
                  <a:pt x="104849" y="258524"/>
                </a:lnTo>
                <a:lnTo>
                  <a:pt x="106356" y="261539"/>
                </a:lnTo>
                <a:lnTo>
                  <a:pt x="109369" y="263046"/>
                </a:lnTo>
                <a:lnTo>
                  <a:pt x="112383" y="264554"/>
                </a:lnTo>
                <a:lnTo>
                  <a:pt x="115396" y="264554"/>
                </a:lnTo>
                <a:lnTo>
                  <a:pt x="117657" y="262293"/>
                </a:lnTo>
                <a:lnTo>
                  <a:pt x="127886" y="254609"/>
                </a:lnTo>
                <a:lnTo>
                  <a:pt x="137094" y="245955"/>
                </a:lnTo>
                <a:lnTo>
                  <a:pt x="137998" y="244955"/>
                </a:lnTo>
                <a:lnTo>
                  <a:pt x="142519" y="248724"/>
                </a:lnTo>
                <a:lnTo>
                  <a:pt x="147039" y="251739"/>
                </a:lnTo>
                <a:lnTo>
                  <a:pt x="151559" y="254755"/>
                </a:lnTo>
                <a:lnTo>
                  <a:pt x="161819" y="262114"/>
                </a:lnTo>
                <a:lnTo>
                  <a:pt x="171147" y="271338"/>
                </a:lnTo>
                <a:lnTo>
                  <a:pt x="175904" y="281718"/>
                </a:lnTo>
                <a:lnTo>
                  <a:pt x="177669" y="294927"/>
                </a:lnTo>
                <a:lnTo>
                  <a:pt x="177928" y="309029"/>
                </a:lnTo>
                <a:lnTo>
                  <a:pt x="177928" y="354257"/>
                </a:lnTo>
                <a:lnTo>
                  <a:pt x="143272" y="354257"/>
                </a:lnTo>
                <a:lnTo>
                  <a:pt x="140727" y="328007"/>
                </a:lnTo>
                <a:lnTo>
                  <a:pt x="134462" y="310936"/>
                </a:lnTo>
                <a:lnTo>
                  <a:pt x="126531" y="300989"/>
                </a:lnTo>
                <a:lnTo>
                  <a:pt x="118991" y="296109"/>
                </a:lnTo>
                <a:lnTo>
                  <a:pt x="113895" y="294241"/>
                </a:lnTo>
                <a:lnTo>
                  <a:pt x="113136" y="293953"/>
                </a:lnTo>
                <a:lnTo>
                  <a:pt x="105353" y="290986"/>
                </a:lnTo>
                <a:lnTo>
                  <a:pt x="95429" y="285326"/>
                </a:lnTo>
                <a:lnTo>
                  <a:pt x="89028" y="414562"/>
                </a:lnTo>
                <a:lnTo>
                  <a:pt x="89028" y="603013"/>
                </a:lnTo>
                <a:lnTo>
                  <a:pt x="327100" y="603013"/>
                </a:lnTo>
                <a:close/>
              </a:path>
              <a:path w="356482" h="603013">
                <a:moveTo>
                  <a:pt x="67829" y="251075"/>
                </a:moveTo>
                <a:lnTo>
                  <a:pt x="65673" y="243448"/>
                </a:lnTo>
                <a:lnTo>
                  <a:pt x="64919" y="239678"/>
                </a:lnTo>
                <a:lnTo>
                  <a:pt x="64919" y="238171"/>
                </a:lnTo>
                <a:lnTo>
                  <a:pt x="59061" y="227152"/>
                </a:lnTo>
                <a:lnTo>
                  <a:pt x="56176" y="215246"/>
                </a:lnTo>
                <a:lnTo>
                  <a:pt x="56264" y="203053"/>
                </a:lnTo>
                <a:lnTo>
                  <a:pt x="59326" y="191173"/>
                </a:lnTo>
                <a:lnTo>
                  <a:pt x="65361" y="180207"/>
                </a:lnTo>
                <a:lnTo>
                  <a:pt x="67179" y="177866"/>
                </a:lnTo>
                <a:lnTo>
                  <a:pt x="65672" y="172590"/>
                </a:lnTo>
                <a:lnTo>
                  <a:pt x="64919" y="167313"/>
                </a:lnTo>
                <a:lnTo>
                  <a:pt x="64919" y="162036"/>
                </a:lnTo>
                <a:lnTo>
                  <a:pt x="66840" y="148292"/>
                </a:lnTo>
                <a:lnTo>
                  <a:pt x="72282" y="135859"/>
                </a:lnTo>
                <a:lnTo>
                  <a:pt x="80770" y="125350"/>
                </a:lnTo>
                <a:lnTo>
                  <a:pt x="91825" y="117381"/>
                </a:lnTo>
                <a:lnTo>
                  <a:pt x="104970" y="112565"/>
                </a:lnTo>
                <a:lnTo>
                  <a:pt x="106356" y="112285"/>
                </a:lnTo>
                <a:lnTo>
                  <a:pt x="112554" y="100039"/>
                </a:lnTo>
                <a:lnTo>
                  <a:pt x="121366" y="90014"/>
                </a:lnTo>
                <a:lnTo>
                  <a:pt x="132259" y="82664"/>
                </a:lnTo>
                <a:lnTo>
                  <a:pt x="144698" y="78439"/>
                </a:lnTo>
                <a:lnTo>
                  <a:pt x="155326" y="77610"/>
                </a:lnTo>
                <a:lnTo>
                  <a:pt x="159093" y="77610"/>
                </a:lnTo>
                <a:lnTo>
                  <a:pt x="163613" y="78364"/>
                </a:lnTo>
                <a:lnTo>
                  <a:pt x="167380" y="79118"/>
                </a:lnTo>
                <a:lnTo>
                  <a:pt x="176944" y="70512"/>
                </a:lnTo>
                <a:lnTo>
                  <a:pt x="188316" y="64584"/>
                </a:lnTo>
                <a:lnTo>
                  <a:pt x="201078" y="61333"/>
                </a:lnTo>
                <a:lnTo>
                  <a:pt x="203543" y="61026"/>
                </a:lnTo>
                <a:lnTo>
                  <a:pt x="216477" y="61829"/>
                </a:lnTo>
                <a:lnTo>
                  <a:pt x="228587" y="65629"/>
                </a:lnTo>
                <a:lnTo>
                  <a:pt x="239480" y="72427"/>
                </a:lnTo>
                <a:lnTo>
                  <a:pt x="241966" y="74595"/>
                </a:lnTo>
                <a:lnTo>
                  <a:pt x="253305" y="68830"/>
                </a:lnTo>
                <a:lnTo>
                  <a:pt x="265410" y="65927"/>
                </a:lnTo>
                <a:lnTo>
                  <a:pt x="277775" y="65887"/>
                </a:lnTo>
                <a:lnTo>
                  <a:pt x="287170" y="67811"/>
                </a:lnTo>
                <a:lnTo>
                  <a:pt x="299388" y="73209"/>
                </a:lnTo>
                <a:lnTo>
                  <a:pt x="309488" y="81503"/>
                </a:lnTo>
                <a:lnTo>
                  <a:pt x="317083" y="92114"/>
                </a:lnTo>
                <a:lnTo>
                  <a:pt x="320319" y="99470"/>
                </a:lnTo>
                <a:lnTo>
                  <a:pt x="323333" y="99470"/>
                </a:lnTo>
                <a:lnTo>
                  <a:pt x="337643" y="101436"/>
                </a:lnTo>
                <a:lnTo>
                  <a:pt x="350359" y="106984"/>
                </a:lnTo>
                <a:lnTo>
                  <a:pt x="360982" y="115591"/>
                </a:lnTo>
                <a:lnTo>
                  <a:pt x="369011" y="126732"/>
                </a:lnTo>
                <a:lnTo>
                  <a:pt x="373946" y="139884"/>
                </a:lnTo>
                <a:lnTo>
                  <a:pt x="375317" y="150729"/>
                </a:lnTo>
                <a:lnTo>
                  <a:pt x="375317" y="152991"/>
                </a:lnTo>
                <a:lnTo>
                  <a:pt x="385883" y="160941"/>
                </a:lnTo>
                <a:lnTo>
                  <a:pt x="393871" y="171095"/>
                </a:lnTo>
                <a:lnTo>
                  <a:pt x="399017" y="182877"/>
                </a:lnTo>
                <a:lnTo>
                  <a:pt x="401060" y="195708"/>
                </a:lnTo>
                <a:lnTo>
                  <a:pt x="400932" y="201234"/>
                </a:lnTo>
                <a:lnTo>
                  <a:pt x="396351" y="214241"/>
                </a:lnTo>
                <a:lnTo>
                  <a:pt x="389107" y="225715"/>
                </a:lnTo>
                <a:lnTo>
                  <a:pt x="379613" y="235196"/>
                </a:lnTo>
                <a:lnTo>
                  <a:pt x="368285" y="242224"/>
                </a:lnTo>
                <a:lnTo>
                  <a:pt x="355536" y="246338"/>
                </a:lnTo>
                <a:lnTo>
                  <a:pt x="344428" y="247217"/>
                </a:lnTo>
                <a:lnTo>
                  <a:pt x="277376" y="247217"/>
                </a:lnTo>
                <a:lnTo>
                  <a:pt x="263009" y="249182"/>
                </a:lnTo>
                <a:lnTo>
                  <a:pt x="327100" y="603013"/>
                </a:lnTo>
                <a:lnTo>
                  <a:pt x="327100" y="513310"/>
                </a:lnTo>
                <a:lnTo>
                  <a:pt x="364016" y="513310"/>
                </a:lnTo>
                <a:lnTo>
                  <a:pt x="377229" y="512384"/>
                </a:lnTo>
                <a:lnTo>
                  <a:pt x="389959" y="509625"/>
                </a:lnTo>
                <a:lnTo>
                  <a:pt x="402035" y="505060"/>
                </a:lnTo>
                <a:lnTo>
                  <a:pt x="413283" y="498720"/>
                </a:lnTo>
                <a:lnTo>
                  <a:pt x="423531" y="490633"/>
                </a:lnTo>
                <a:lnTo>
                  <a:pt x="427301" y="486927"/>
                </a:lnTo>
                <a:lnTo>
                  <a:pt x="435755" y="477017"/>
                </a:lnTo>
                <a:lnTo>
                  <a:pt x="442589" y="465961"/>
                </a:lnTo>
                <a:lnTo>
                  <a:pt x="447743" y="454021"/>
                </a:lnTo>
                <a:lnTo>
                  <a:pt x="451160" y="441459"/>
                </a:lnTo>
                <a:lnTo>
                  <a:pt x="452783" y="428536"/>
                </a:lnTo>
                <a:lnTo>
                  <a:pt x="452916" y="423607"/>
                </a:lnTo>
                <a:lnTo>
                  <a:pt x="452916" y="378379"/>
                </a:lnTo>
                <a:lnTo>
                  <a:pt x="486066" y="378379"/>
                </a:lnTo>
                <a:lnTo>
                  <a:pt x="495577" y="375913"/>
                </a:lnTo>
                <a:lnTo>
                  <a:pt x="503768" y="370330"/>
                </a:lnTo>
                <a:lnTo>
                  <a:pt x="509699" y="362080"/>
                </a:lnTo>
                <a:lnTo>
                  <a:pt x="512429" y="351611"/>
                </a:lnTo>
                <a:lnTo>
                  <a:pt x="511021" y="339371"/>
                </a:lnTo>
                <a:lnTo>
                  <a:pt x="504900" y="326366"/>
                </a:lnTo>
                <a:lnTo>
                  <a:pt x="452916" y="236663"/>
                </a:lnTo>
                <a:lnTo>
                  <a:pt x="453009" y="220161"/>
                </a:lnTo>
                <a:lnTo>
                  <a:pt x="450846" y="193588"/>
                </a:lnTo>
                <a:lnTo>
                  <a:pt x="445653" y="167749"/>
                </a:lnTo>
                <a:lnTo>
                  <a:pt x="437552" y="142882"/>
                </a:lnTo>
                <a:lnTo>
                  <a:pt x="426666" y="119229"/>
                </a:lnTo>
                <a:lnTo>
                  <a:pt x="413117" y="97026"/>
                </a:lnTo>
                <a:lnTo>
                  <a:pt x="397028" y="76514"/>
                </a:lnTo>
                <a:lnTo>
                  <a:pt x="378521" y="57932"/>
                </a:lnTo>
                <a:lnTo>
                  <a:pt x="357719" y="41519"/>
                </a:lnTo>
                <a:lnTo>
                  <a:pt x="342167" y="31628"/>
                </a:lnTo>
                <a:lnTo>
                  <a:pt x="319524" y="19911"/>
                </a:lnTo>
                <a:lnTo>
                  <a:pt x="296041" y="10890"/>
                </a:lnTo>
                <a:lnTo>
                  <a:pt x="271937" y="4565"/>
                </a:lnTo>
                <a:lnTo>
                  <a:pt x="247429" y="934"/>
                </a:lnTo>
                <a:lnTo>
                  <a:pt x="222736" y="0"/>
                </a:lnTo>
                <a:lnTo>
                  <a:pt x="210388" y="543"/>
                </a:lnTo>
                <a:lnTo>
                  <a:pt x="185828" y="3651"/>
                </a:lnTo>
                <a:lnTo>
                  <a:pt x="161628" y="9455"/>
                </a:lnTo>
                <a:lnTo>
                  <a:pt x="138008" y="17954"/>
                </a:lnTo>
                <a:lnTo>
                  <a:pt x="115185" y="29149"/>
                </a:lnTo>
                <a:lnTo>
                  <a:pt x="99453" y="38714"/>
                </a:lnTo>
                <a:lnTo>
                  <a:pt x="78236" y="54695"/>
                </a:lnTo>
                <a:lnTo>
                  <a:pt x="59291" y="72891"/>
                </a:lnTo>
                <a:lnTo>
                  <a:pt x="42742" y="93061"/>
                </a:lnTo>
                <a:lnTo>
                  <a:pt x="28709" y="114966"/>
                </a:lnTo>
                <a:lnTo>
                  <a:pt x="17317" y="138367"/>
                </a:lnTo>
                <a:lnTo>
                  <a:pt x="8686" y="163025"/>
                </a:lnTo>
                <a:lnTo>
                  <a:pt x="2941" y="188700"/>
                </a:lnTo>
                <a:lnTo>
                  <a:pt x="203" y="215155"/>
                </a:lnTo>
                <a:lnTo>
                  <a:pt x="0" y="228599"/>
                </a:lnTo>
                <a:lnTo>
                  <a:pt x="127" y="233648"/>
                </a:lnTo>
                <a:lnTo>
                  <a:pt x="1654" y="260213"/>
                </a:lnTo>
                <a:lnTo>
                  <a:pt x="6167" y="286176"/>
                </a:lnTo>
                <a:lnTo>
                  <a:pt x="13568" y="311290"/>
                </a:lnTo>
                <a:lnTo>
                  <a:pt x="23756" y="335312"/>
                </a:lnTo>
                <a:lnTo>
                  <a:pt x="36633" y="357998"/>
                </a:lnTo>
                <a:lnTo>
                  <a:pt x="52098" y="379104"/>
                </a:lnTo>
                <a:lnTo>
                  <a:pt x="70053" y="398384"/>
                </a:lnTo>
                <a:lnTo>
                  <a:pt x="89028" y="414562"/>
                </a:lnTo>
                <a:lnTo>
                  <a:pt x="95429" y="285326"/>
                </a:lnTo>
                <a:lnTo>
                  <a:pt x="84865" y="276861"/>
                </a:lnTo>
                <a:lnTo>
                  <a:pt x="75165" y="265482"/>
                </a:lnTo>
                <a:lnTo>
                  <a:pt x="67829" y="251075"/>
                </a:lnTo>
                <a:close/>
              </a:path>
            </a:pathLst>
          </a:custGeom>
          <a:solidFill>
            <a:srgbClr val="2583C5"/>
          </a:solidFill>
        </p:spPr>
        <p:txBody>
          <a:bodyPr wrap="square" lIns="0" tIns="0" rIns="0" bIns="0" rtlCol="0">
            <a:noAutofit/>
          </a:bodyPr>
          <a:lstStyle/>
          <a:p>
            <a:endParaRPr/>
          </a:p>
        </p:txBody>
      </p:sp>
      <p:sp>
        <p:nvSpPr>
          <p:cNvPr id="13" name="object 13"/>
          <p:cNvSpPr txBox="1"/>
          <p:nvPr/>
        </p:nvSpPr>
        <p:spPr>
          <a:xfrm>
            <a:off x="6865366" y="1432695"/>
            <a:ext cx="2988274" cy="828547"/>
          </a:xfrm>
          <a:prstGeom prst="rect">
            <a:avLst/>
          </a:prstGeom>
        </p:spPr>
        <p:txBody>
          <a:bodyPr wrap="square" lIns="0" tIns="0" rIns="0" bIns="0" rtlCol="0">
            <a:noAutofit/>
          </a:bodyPr>
          <a:lstStyle/>
          <a:p>
            <a:pPr marL="12700" marR="38176">
              <a:lnSpc>
                <a:spcPts val="2155"/>
              </a:lnSpc>
              <a:spcBef>
                <a:spcPts val="107"/>
              </a:spcBef>
            </a:pPr>
            <a:r>
              <a:rPr sz="2000" dirty="0">
                <a:latin typeface="Franklin Gothic Book"/>
                <a:cs typeface="Franklin Gothic Book"/>
              </a:rPr>
              <a:t>The</a:t>
            </a:r>
            <a:r>
              <a:rPr sz="2000" spc="-9" dirty="0">
                <a:latin typeface="Franklin Gothic Book"/>
                <a:cs typeface="Franklin Gothic Book"/>
              </a:rPr>
              <a:t> </a:t>
            </a:r>
            <a:r>
              <a:rPr sz="2000" dirty="0">
                <a:latin typeface="Franklin Gothic Book"/>
                <a:cs typeface="Franklin Gothic Book"/>
              </a:rPr>
              <a:t>h</a:t>
            </a:r>
            <a:r>
              <a:rPr sz="2000" spc="-4" dirty="0">
                <a:latin typeface="Franklin Gothic Book"/>
                <a:cs typeface="Franklin Gothic Book"/>
              </a:rPr>
              <a:t>u</a:t>
            </a:r>
            <a:r>
              <a:rPr sz="2000" dirty="0">
                <a:latin typeface="Franklin Gothic Book"/>
                <a:cs typeface="Franklin Gothic Book"/>
              </a:rPr>
              <a:t>man brain</a:t>
            </a:r>
            <a:r>
              <a:rPr sz="2000" spc="14" dirty="0">
                <a:latin typeface="Franklin Gothic Book"/>
                <a:cs typeface="Franklin Gothic Book"/>
              </a:rPr>
              <a:t> </a:t>
            </a:r>
            <a:r>
              <a:rPr sz="2000" dirty="0">
                <a:latin typeface="Franklin Gothic Book"/>
                <a:cs typeface="Franklin Gothic Book"/>
              </a:rPr>
              <a:t>can</a:t>
            </a:r>
            <a:endParaRPr sz="2000">
              <a:latin typeface="Franklin Gothic Book"/>
              <a:cs typeface="Franklin Gothic Book"/>
            </a:endParaRPr>
          </a:p>
          <a:p>
            <a:pPr marL="12700">
              <a:lnSpc>
                <a:spcPts val="2160"/>
              </a:lnSpc>
            </a:pPr>
            <a:r>
              <a:rPr sz="2000" dirty="0">
                <a:latin typeface="Franklin Gothic Book"/>
                <a:cs typeface="Franklin Gothic Book"/>
              </a:rPr>
              <a:t>p</a:t>
            </a:r>
            <a:r>
              <a:rPr sz="2000" spc="-39" dirty="0">
                <a:latin typeface="Franklin Gothic Book"/>
                <a:cs typeface="Franklin Gothic Book"/>
              </a:rPr>
              <a:t>r</a:t>
            </a:r>
            <a:r>
              <a:rPr sz="2000" dirty="0">
                <a:latin typeface="Franklin Gothic Book"/>
                <a:cs typeface="Franklin Gothic Book"/>
              </a:rPr>
              <a:t>ocess</a:t>
            </a:r>
            <a:r>
              <a:rPr sz="2000" spc="-9" dirty="0">
                <a:latin typeface="Franklin Gothic Book"/>
                <a:cs typeface="Franklin Gothic Book"/>
              </a:rPr>
              <a:t> </a:t>
            </a:r>
            <a:r>
              <a:rPr sz="2000" dirty="0">
                <a:latin typeface="Franklin Gothic Book"/>
                <a:cs typeface="Franklin Gothic Book"/>
              </a:rPr>
              <a:t>an</a:t>
            </a:r>
            <a:r>
              <a:rPr sz="2000" spc="-4" dirty="0">
                <a:latin typeface="Franklin Gothic Book"/>
                <a:cs typeface="Franklin Gothic Book"/>
              </a:rPr>
              <a:t> </a:t>
            </a:r>
            <a:r>
              <a:rPr sz="2000" dirty="0">
                <a:latin typeface="Franklin Gothic Book"/>
                <a:cs typeface="Franklin Gothic Book"/>
              </a:rPr>
              <a:t>entire</a:t>
            </a:r>
            <a:r>
              <a:rPr sz="2000" spc="-9" dirty="0">
                <a:latin typeface="Franklin Gothic Book"/>
                <a:cs typeface="Franklin Gothic Book"/>
              </a:rPr>
              <a:t> </a:t>
            </a:r>
            <a:r>
              <a:rPr sz="2000" dirty="0">
                <a:latin typeface="Franklin Gothic Book"/>
                <a:cs typeface="Franklin Gothic Book"/>
              </a:rPr>
              <a:t>im</a:t>
            </a:r>
            <a:r>
              <a:rPr sz="2000" spc="-4" dirty="0">
                <a:latin typeface="Franklin Gothic Book"/>
                <a:cs typeface="Franklin Gothic Book"/>
              </a:rPr>
              <a:t>a</a:t>
            </a:r>
            <a:r>
              <a:rPr sz="2000" dirty="0">
                <a:latin typeface="Franklin Gothic Book"/>
                <a:cs typeface="Franklin Gothic Book"/>
              </a:rPr>
              <a:t>ge </a:t>
            </a:r>
            <a:r>
              <a:rPr sz="2000" spc="-44" dirty="0">
                <a:latin typeface="Franklin Gothic Book"/>
                <a:cs typeface="Franklin Gothic Book"/>
              </a:rPr>
              <a:t>f</a:t>
            </a:r>
            <a:r>
              <a:rPr sz="2000" dirty="0">
                <a:latin typeface="Franklin Gothic Book"/>
                <a:cs typeface="Franklin Gothic Book"/>
              </a:rPr>
              <a:t>or</a:t>
            </a:r>
            <a:endParaRPr sz="2000">
              <a:latin typeface="Franklin Gothic Book"/>
              <a:cs typeface="Franklin Gothic Book"/>
            </a:endParaRPr>
          </a:p>
          <a:p>
            <a:pPr marL="12700" marR="38176">
              <a:lnSpc>
                <a:spcPts val="2160"/>
              </a:lnSpc>
            </a:pPr>
            <a:r>
              <a:rPr sz="2000" dirty="0">
                <a:latin typeface="Franklin Gothic Book"/>
                <a:cs typeface="Franklin Gothic Book"/>
              </a:rPr>
              <a:t>as</a:t>
            </a:r>
            <a:r>
              <a:rPr sz="2000" spc="-9" dirty="0">
                <a:latin typeface="Franklin Gothic Book"/>
                <a:cs typeface="Franklin Gothic Book"/>
              </a:rPr>
              <a:t> </a:t>
            </a:r>
            <a:r>
              <a:rPr sz="2000" dirty="0">
                <a:latin typeface="Franklin Gothic Book"/>
                <a:cs typeface="Franklin Gothic Book"/>
              </a:rPr>
              <a:t>li</a:t>
            </a:r>
            <a:r>
              <a:rPr sz="2000" spc="-9" dirty="0">
                <a:latin typeface="Franklin Gothic Book"/>
                <a:cs typeface="Franklin Gothic Book"/>
              </a:rPr>
              <a:t>t</a:t>
            </a:r>
            <a:r>
              <a:rPr sz="2000" dirty="0">
                <a:latin typeface="Franklin Gothic Book"/>
                <a:cs typeface="Franklin Gothic Book"/>
              </a:rPr>
              <a:t>t</a:t>
            </a:r>
            <a:r>
              <a:rPr sz="2000" spc="-9" dirty="0">
                <a:latin typeface="Franklin Gothic Book"/>
                <a:cs typeface="Franklin Gothic Book"/>
              </a:rPr>
              <a:t>l</a:t>
            </a:r>
            <a:r>
              <a:rPr sz="2000" dirty="0">
                <a:latin typeface="Franklin Gothic Book"/>
                <a:cs typeface="Franklin Gothic Book"/>
              </a:rPr>
              <a:t>e</a:t>
            </a:r>
            <a:r>
              <a:rPr sz="2000" spc="14" dirty="0">
                <a:latin typeface="Franklin Gothic Book"/>
                <a:cs typeface="Franklin Gothic Book"/>
              </a:rPr>
              <a:t> </a:t>
            </a:r>
            <a:r>
              <a:rPr sz="2000" dirty="0">
                <a:latin typeface="Franklin Gothic Book"/>
                <a:cs typeface="Franklin Gothic Book"/>
              </a:rPr>
              <a:t>as</a:t>
            </a:r>
            <a:r>
              <a:rPr sz="2000" spc="-9" dirty="0">
                <a:latin typeface="Franklin Gothic Book"/>
                <a:cs typeface="Franklin Gothic Book"/>
              </a:rPr>
              <a:t> 1</a:t>
            </a:r>
            <a:r>
              <a:rPr sz="2000" dirty="0">
                <a:latin typeface="Franklin Gothic Book"/>
                <a:cs typeface="Franklin Gothic Book"/>
              </a:rPr>
              <a:t>3</a:t>
            </a:r>
            <a:r>
              <a:rPr sz="2000" spc="-9" dirty="0">
                <a:latin typeface="Franklin Gothic Book"/>
                <a:cs typeface="Franklin Gothic Book"/>
              </a:rPr>
              <a:t> </a:t>
            </a:r>
            <a:r>
              <a:rPr sz="2000" dirty="0">
                <a:latin typeface="Franklin Gothic Book"/>
                <a:cs typeface="Franklin Gothic Book"/>
              </a:rPr>
              <a:t>mi</a:t>
            </a:r>
            <a:r>
              <a:rPr sz="2000" spc="-9" dirty="0">
                <a:latin typeface="Franklin Gothic Book"/>
                <a:cs typeface="Franklin Gothic Book"/>
              </a:rPr>
              <a:t>l</a:t>
            </a:r>
            <a:r>
              <a:rPr sz="2000" dirty="0">
                <a:latin typeface="Franklin Gothic Book"/>
                <a:cs typeface="Franklin Gothic Book"/>
              </a:rPr>
              <a:t>l</a:t>
            </a:r>
            <a:r>
              <a:rPr sz="2000" spc="-9" dirty="0">
                <a:latin typeface="Franklin Gothic Book"/>
                <a:cs typeface="Franklin Gothic Book"/>
              </a:rPr>
              <a:t>i</a:t>
            </a:r>
            <a:r>
              <a:rPr sz="2000" dirty="0">
                <a:latin typeface="Franklin Gothic Book"/>
                <a:cs typeface="Franklin Gothic Book"/>
              </a:rPr>
              <a:t>seconds</a:t>
            </a:r>
            <a:endParaRPr sz="2000">
              <a:latin typeface="Franklin Gothic Book"/>
              <a:cs typeface="Franklin Gothic Book"/>
            </a:endParaRPr>
          </a:p>
        </p:txBody>
      </p:sp>
      <p:sp>
        <p:nvSpPr>
          <p:cNvPr id="12" name="object 12"/>
          <p:cNvSpPr txBox="1"/>
          <p:nvPr/>
        </p:nvSpPr>
        <p:spPr>
          <a:xfrm>
            <a:off x="6865367" y="3233427"/>
            <a:ext cx="3202809" cy="554228"/>
          </a:xfrm>
          <a:prstGeom prst="rect">
            <a:avLst/>
          </a:prstGeom>
        </p:spPr>
        <p:txBody>
          <a:bodyPr wrap="square" lIns="0" tIns="0" rIns="0" bIns="0" rtlCol="0">
            <a:noAutofit/>
          </a:bodyPr>
          <a:lstStyle/>
          <a:p>
            <a:pPr marL="12700">
              <a:lnSpc>
                <a:spcPts val="2155"/>
              </a:lnSpc>
              <a:spcBef>
                <a:spcPts val="107"/>
              </a:spcBef>
            </a:pPr>
            <a:r>
              <a:rPr sz="2000" spc="-14" dirty="0">
                <a:latin typeface="Franklin Gothic Book"/>
                <a:cs typeface="Franklin Gothic Book"/>
              </a:rPr>
              <a:t>A</a:t>
            </a:r>
            <a:r>
              <a:rPr sz="2000" dirty="0">
                <a:latin typeface="Franklin Gothic Book"/>
                <a:cs typeface="Franklin Gothic Book"/>
              </a:rPr>
              <a:t>bout 80%</a:t>
            </a:r>
            <a:r>
              <a:rPr sz="2000" spc="-14" dirty="0">
                <a:latin typeface="Franklin Gothic Book"/>
                <a:cs typeface="Franklin Gothic Book"/>
              </a:rPr>
              <a:t> </a:t>
            </a:r>
            <a:r>
              <a:rPr sz="2000" dirty="0">
                <a:latin typeface="Franklin Gothic Book"/>
                <a:cs typeface="Franklin Gothic Book"/>
              </a:rPr>
              <a:t>of</a:t>
            </a:r>
            <a:r>
              <a:rPr sz="2000" spc="-4" dirty="0">
                <a:latin typeface="Franklin Gothic Book"/>
                <a:cs typeface="Franklin Gothic Book"/>
              </a:rPr>
              <a:t> </a:t>
            </a:r>
            <a:r>
              <a:rPr sz="2000" dirty="0">
                <a:latin typeface="Franklin Gothic Book"/>
                <a:cs typeface="Franklin Gothic Book"/>
              </a:rPr>
              <a:t>t</a:t>
            </a:r>
            <a:r>
              <a:rPr sz="2000" spc="-4" dirty="0">
                <a:latin typeface="Franklin Gothic Book"/>
                <a:cs typeface="Franklin Gothic Book"/>
              </a:rPr>
              <a:t>h</a:t>
            </a:r>
            <a:r>
              <a:rPr sz="2000" dirty="0">
                <a:latin typeface="Franklin Gothic Book"/>
                <a:cs typeface="Franklin Gothic Book"/>
              </a:rPr>
              <a:t>e in</a:t>
            </a:r>
            <a:r>
              <a:rPr sz="2000" spc="-44" dirty="0">
                <a:latin typeface="Franklin Gothic Book"/>
                <a:cs typeface="Franklin Gothic Book"/>
              </a:rPr>
              <a:t>f</a:t>
            </a:r>
            <a:r>
              <a:rPr sz="2000" dirty="0">
                <a:latin typeface="Franklin Gothic Book"/>
                <a:cs typeface="Franklin Gothic Book"/>
              </a:rPr>
              <a:t>orma</a:t>
            </a:r>
            <a:r>
              <a:rPr sz="2000" spc="-4" dirty="0">
                <a:latin typeface="Franklin Gothic Book"/>
                <a:cs typeface="Franklin Gothic Book"/>
              </a:rPr>
              <a:t>t</a:t>
            </a:r>
            <a:r>
              <a:rPr sz="2000" dirty="0">
                <a:latin typeface="Franklin Gothic Book"/>
                <a:cs typeface="Franklin Gothic Book"/>
              </a:rPr>
              <a:t>ion</a:t>
            </a:r>
          </a:p>
          <a:p>
            <a:pPr marL="12700" marR="38176">
              <a:lnSpc>
                <a:spcPts val="2160"/>
              </a:lnSpc>
            </a:pPr>
            <a:r>
              <a:rPr sz="2000" spc="-19" dirty="0">
                <a:latin typeface="Franklin Gothic Book"/>
                <a:cs typeface="Franklin Gothic Book"/>
              </a:rPr>
              <a:t>w</a:t>
            </a:r>
            <a:r>
              <a:rPr sz="2000" dirty="0">
                <a:latin typeface="Franklin Gothic Book"/>
                <a:cs typeface="Franklin Gothic Book"/>
              </a:rPr>
              <a:t>e</a:t>
            </a:r>
            <a:r>
              <a:rPr sz="2000" spc="-19" dirty="0">
                <a:latin typeface="Franklin Gothic Book"/>
                <a:cs typeface="Franklin Gothic Book"/>
              </a:rPr>
              <a:t> </a:t>
            </a:r>
            <a:r>
              <a:rPr sz="2000" dirty="0">
                <a:latin typeface="Franklin Gothic Book"/>
                <a:cs typeface="Franklin Gothic Book"/>
              </a:rPr>
              <a:t>t</a:t>
            </a:r>
            <a:r>
              <a:rPr sz="2000" spc="-9" dirty="0">
                <a:latin typeface="Franklin Gothic Book"/>
                <a:cs typeface="Franklin Gothic Book"/>
              </a:rPr>
              <a:t>a</a:t>
            </a:r>
            <a:r>
              <a:rPr sz="2000" spc="-44" dirty="0">
                <a:latin typeface="Franklin Gothic Book"/>
                <a:cs typeface="Franklin Gothic Book"/>
              </a:rPr>
              <a:t>k</a:t>
            </a:r>
            <a:r>
              <a:rPr sz="2000" dirty="0">
                <a:latin typeface="Franklin Gothic Book"/>
                <a:cs typeface="Franklin Gothic Book"/>
              </a:rPr>
              <a:t>e in, is</a:t>
            </a:r>
            <a:r>
              <a:rPr sz="2000" spc="-9" dirty="0">
                <a:latin typeface="Franklin Gothic Book"/>
                <a:cs typeface="Franklin Gothic Book"/>
              </a:rPr>
              <a:t> </a:t>
            </a:r>
            <a:r>
              <a:rPr sz="2000" spc="-29" dirty="0">
                <a:latin typeface="Franklin Gothic Book"/>
                <a:cs typeface="Franklin Gothic Book"/>
              </a:rPr>
              <a:t>b</a:t>
            </a:r>
            <a:r>
              <a:rPr sz="2000" dirty="0">
                <a:latin typeface="Franklin Gothic Book"/>
                <a:cs typeface="Franklin Gothic Book"/>
              </a:rPr>
              <a:t>y </a:t>
            </a:r>
            <a:r>
              <a:rPr sz="2000" spc="-34" dirty="0">
                <a:latin typeface="Franklin Gothic Book"/>
                <a:cs typeface="Franklin Gothic Book"/>
              </a:rPr>
              <a:t>e</a:t>
            </a:r>
            <a:r>
              <a:rPr sz="2000" spc="-29" dirty="0">
                <a:latin typeface="Franklin Gothic Book"/>
                <a:cs typeface="Franklin Gothic Book"/>
              </a:rPr>
              <a:t>y</a:t>
            </a:r>
            <a:r>
              <a:rPr sz="2000" dirty="0">
                <a:latin typeface="Franklin Gothic Book"/>
                <a:cs typeface="Franklin Gothic Book"/>
              </a:rPr>
              <a:t>e</a:t>
            </a:r>
          </a:p>
        </p:txBody>
      </p:sp>
      <p:sp>
        <p:nvSpPr>
          <p:cNvPr id="11" name="object 11"/>
          <p:cNvSpPr txBox="1"/>
          <p:nvPr/>
        </p:nvSpPr>
        <p:spPr>
          <a:xfrm>
            <a:off x="6865366" y="4759339"/>
            <a:ext cx="3037892" cy="829048"/>
          </a:xfrm>
          <a:prstGeom prst="rect">
            <a:avLst/>
          </a:prstGeom>
        </p:spPr>
        <p:txBody>
          <a:bodyPr wrap="square" lIns="0" tIns="0" rIns="0" bIns="0" rtlCol="0">
            <a:noAutofit/>
          </a:bodyPr>
          <a:lstStyle/>
          <a:p>
            <a:pPr marL="12700">
              <a:lnSpc>
                <a:spcPts val="2155"/>
              </a:lnSpc>
              <a:spcBef>
                <a:spcPts val="107"/>
              </a:spcBef>
            </a:pPr>
            <a:r>
              <a:rPr sz="2000" dirty="0">
                <a:latin typeface="Franklin Gothic Book"/>
                <a:cs typeface="Franklin Gothic Book"/>
              </a:rPr>
              <a:t>The</a:t>
            </a:r>
            <a:r>
              <a:rPr sz="2000" spc="-14" dirty="0">
                <a:latin typeface="Franklin Gothic Book"/>
                <a:cs typeface="Franklin Gothic Book"/>
              </a:rPr>
              <a:t> </a:t>
            </a:r>
            <a:r>
              <a:rPr sz="2000" dirty="0">
                <a:latin typeface="Franklin Gothic Book"/>
                <a:cs typeface="Franklin Gothic Book"/>
              </a:rPr>
              <a:t>h</a:t>
            </a:r>
            <a:r>
              <a:rPr sz="2000" spc="-9" dirty="0">
                <a:latin typeface="Franklin Gothic Book"/>
                <a:cs typeface="Franklin Gothic Book"/>
              </a:rPr>
              <a:t>u</a:t>
            </a:r>
            <a:r>
              <a:rPr sz="2000" dirty="0">
                <a:latin typeface="Franklin Gothic Book"/>
                <a:cs typeface="Franklin Gothic Book"/>
              </a:rPr>
              <a:t>m</a:t>
            </a:r>
            <a:r>
              <a:rPr sz="2000" spc="-4" dirty="0">
                <a:latin typeface="Franklin Gothic Book"/>
                <a:cs typeface="Franklin Gothic Book"/>
              </a:rPr>
              <a:t>a</a:t>
            </a:r>
            <a:r>
              <a:rPr sz="2000" dirty="0">
                <a:latin typeface="Franklin Gothic Book"/>
                <a:cs typeface="Franklin Gothic Book"/>
              </a:rPr>
              <a:t>n br</a:t>
            </a:r>
            <a:r>
              <a:rPr sz="2000" spc="-9" dirty="0">
                <a:latin typeface="Franklin Gothic Book"/>
                <a:cs typeface="Franklin Gothic Book"/>
              </a:rPr>
              <a:t>a</a:t>
            </a:r>
            <a:r>
              <a:rPr sz="2000" dirty="0">
                <a:latin typeface="Franklin Gothic Book"/>
                <a:cs typeface="Franklin Gothic Book"/>
              </a:rPr>
              <a:t>in</a:t>
            </a:r>
            <a:r>
              <a:rPr sz="2000" spc="14" dirty="0">
                <a:latin typeface="Franklin Gothic Book"/>
                <a:cs typeface="Franklin Gothic Book"/>
              </a:rPr>
              <a:t> </a:t>
            </a:r>
            <a:r>
              <a:rPr sz="2000" dirty="0">
                <a:latin typeface="Franklin Gothic Book"/>
                <a:cs typeface="Franklin Gothic Book"/>
              </a:rPr>
              <a:t>p</a:t>
            </a:r>
            <a:r>
              <a:rPr sz="2000" spc="-39" dirty="0">
                <a:latin typeface="Franklin Gothic Book"/>
                <a:cs typeface="Franklin Gothic Book"/>
              </a:rPr>
              <a:t>r</a:t>
            </a:r>
            <a:r>
              <a:rPr sz="2000" dirty="0">
                <a:latin typeface="Franklin Gothic Book"/>
                <a:cs typeface="Franklin Gothic Book"/>
              </a:rPr>
              <a:t>oce</a:t>
            </a:r>
            <a:r>
              <a:rPr sz="2000" spc="-4" dirty="0">
                <a:latin typeface="Franklin Gothic Book"/>
                <a:cs typeface="Franklin Gothic Book"/>
              </a:rPr>
              <a:t>ss</a:t>
            </a:r>
            <a:r>
              <a:rPr sz="2000" dirty="0">
                <a:latin typeface="Franklin Gothic Book"/>
                <a:cs typeface="Franklin Gothic Book"/>
              </a:rPr>
              <a:t>es</a:t>
            </a:r>
            <a:endParaRPr sz="2000">
              <a:latin typeface="Franklin Gothic Book"/>
              <a:cs typeface="Franklin Gothic Book"/>
            </a:endParaRPr>
          </a:p>
          <a:p>
            <a:pPr marL="12700" marR="38221">
              <a:lnSpc>
                <a:spcPts val="2160"/>
              </a:lnSpc>
            </a:pPr>
            <a:r>
              <a:rPr sz="2000" dirty="0">
                <a:latin typeface="Franklin Gothic Book"/>
                <a:cs typeface="Franklin Gothic Book"/>
              </a:rPr>
              <a:t>v</a:t>
            </a:r>
            <a:r>
              <a:rPr sz="2000" spc="-4" dirty="0">
                <a:latin typeface="Franklin Gothic Book"/>
                <a:cs typeface="Franklin Gothic Book"/>
              </a:rPr>
              <a:t>isu</a:t>
            </a:r>
            <a:r>
              <a:rPr sz="2000" dirty="0">
                <a:latin typeface="Franklin Gothic Book"/>
                <a:cs typeface="Franklin Gothic Book"/>
              </a:rPr>
              <a:t>a</a:t>
            </a:r>
            <a:r>
              <a:rPr sz="2000" spc="-9" dirty="0">
                <a:latin typeface="Franklin Gothic Book"/>
                <a:cs typeface="Franklin Gothic Book"/>
              </a:rPr>
              <a:t>l</a:t>
            </a:r>
            <a:r>
              <a:rPr sz="2000" dirty="0">
                <a:latin typeface="Franklin Gothic Book"/>
                <a:cs typeface="Franklin Gothic Book"/>
              </a:rPr>
              <a:t>s</a:t>
            </a:r>
            <a:r>
              <a:rPr sz="2000" spc="19" dirty="0">
                <a:latin typeface="Franklin Gothic Book"/>
                <a:cs typeface="Franklin Gothic Book"/>
              </a:rPr>
              <a:t> </a:t>
            </a:r>
            <a:r>
              <a:rPr sz="2000" dirty="0">
                <a:latin typeface="Franklin Gothic Book"/>
                <a:cs typeface="Franklin Gothic Book"/>
              </a:rPr>
              <a:t>60,000 </a:t>
            </a:r>
            <a:r>
              <a:rPr sz="2000" spc="-9" dirty="0">
                <a:latin typeface="Franklin Gothic Book"/>
                <a:cs typeface="Franklin Gothic Book"/>
              </a:rPr>
              <a:t>t</a:t>
            </a:r>
            <a:r>
              <a:rPr sz="2000" dirty="0">
                <a:latin typeface="Franklin Gothic Book"/>
                <a:cs typeface="Franklin Gothic Book"/>
              </a:rPr>
              <a:t>imes</a:t>
            </a:r>
            <a:r>
              <a:rPr sz="2000" spc="-19" dirty="0">
                <a:latin typeface="Franklin Gothic Book"/>
                <a:cs typeface="Franklin Gothic Book"/>
              </a:rPr>
              <a:t> </a:t>
            </a:r>
            <a:r>
              <a:rPr sz="2000" spc="-14" dirty="0">
                <a:latin typeface="Franklin Gothic Book"/>
                <a:cs typeface="Franklin Gothic Book"/>
              </a:rPr>
              <a:t>f</a:t>
            </a:r>
            <a:r>
              <a:rPr sz="2000" dirty="0">
                <a:latin typeface="Franklin Gothic Book"/>
                <a:cs typeface="Franklin Gothic Book"/>
              </a:rPr>
              <a:t>a</a:t>
            </a:r>
            <a:r>
              <a:rPr sz="2000" spc="-9" dirty="0">
                <a:latin typeface="Franklin Gothic Book"/>
                <a:cs typeface="Franklin Gothic Book"/>
              </a:rPr>
              <a:t>s</a:t>
            </a:r>
            <a:r>
              <a:rPr sz="2000" spc="-39" dirty="0">
                <a:latin typeface="Franklin Gothic Book"/>
                <a:cs typeface="Franklin Gothic Book"/>
              </a:rPr>
              <a:t>t</a:t>
            </a:r>
            <a:r>
              <a:rPr sz="2000" dirty="0">
                <a:latin typeface="Franklin Gothic Book"/>
                <a:cs typeface="Franklin Gothic Book"/>
              </a:rPr>
              <a:t>er</a:t>
            </a:r>
            <a:endParaRPr sz="2000">
              <a:latin typeface="Franklin Gothic Book"/>
              <a:cs typeface="Franklin Gothic Book"/>
            </a:endParaRPr>
          </a:p>
          <a:p>
            <a:pPr marL="12700" marR="38221">
              <a:lnSpc>
                <a:spcPts val="2160"/>
              </a:lnSpc>
            </a:pPr>
            <a:r>
              <a:rPr sz="2000" dirty="0">
                <a:latin typeface="Franklin Gothic Book"/>
                <a:cs typeface="Franklin Gothic Book"/>
              </a:rPr>
              <a:t>t</a:t>
            </a:r>
            <a:r>
              <a:rPr sz="2000" spc="-4" dirty="0">
                <a:latin typeface="Franklin Gothic Book"/>
                <a:cs typeface="Franklin Gothic Book"/>
              </a:rPr>
              <a:t>h</a:t>
            </a:r>
            <a:r>
              <a:rPr sz="2000" dirty="0">
                <a:latin typeface="Franklin Gothic Book"/>
                <a:cs typeface="Franklin Gothic Book"/>
              </a:rPr>
              <a:t>an</a:t>
            </a:r>
            <a:r>
              <a:rPr sz="2000" spc="-4" dirty="0">
                <a:latin typeface="Franklin Gothic Book"/>
                <a:cs typeface="Franklin Gothic Book"/>
              </a:rPr>
              <a:t> </a:t>
            </a:r>
            <a:r>
              <a:rPr sz="2000" spc="-19" dirty="0">
                <a:latin typeface="Franklin Gothic Book"/>
                <a:cs typeface="Franklin Gothic Book"/>
              </a:rPr>
              <a:t>w</a:t>
            </a:r>
            <a:r>
              <a:rPr sz="2000" dirty="0">
                <a:latin typeface="Franklin Gothic Book"/>
                <a:cs typeface="Franklin Gothic Book"/>
              </a:rPr>
              <a:t>o</a:t>
            </a:r>
            <a:r>
              <a:rPr sz="2000" spc="-34" dirty="0">
                <a:latin typeface="Franklin Gothic Book"/>
                <a:cs typeface="Franklin Gothic Book"/>
              </a:rPr>
              <a:t>r</a:t>
            </a:r>
            <a:r>
              <a:rPr sz="2000" dirty="0">
                <a:latin typeface="Franklin Gothic Book"/>
                <a:cs typeface="Franklin Gothic Book"/>
              </a:rPr>
              <a:t>ds</a:t>
            </a:r>
            <a:endParaRPr sz="2000">
              <a:latin typeface="Franklin Gothic Book"/>
              <a:cs typeface="Franklin Gothic Book"/>
            </a:endParaRPr>
          </a:p>
        </p:txBody>
      </p:sp>
      <p:sp>
        <p:nvSpPr>
          <p:cNvPr id="10" name="object 10"/>
          <p:cNvSpPr txBox="1"/>
          <p:nvPr/>
        </p:nvSpPr>
        <p:spPr>
          <a:xfrm>
            <a:off x="2100835" y="2836926"/>
            <a:ext cx="2273807" cy="3002280"/>
          </a:xfrm>
          <a:prstGeom prst="rect">
            <a:avLst/>
          </a:prstGeom>
        </p:spPr>
        <p:txBody>
          <a:bodyPr wrap="square" lIns="0" tIns="0" rIns="0" bIns="0" rtlCol="0">
            <a:noAutofit/>
          </a:bodyPr>
          <a:lstStyle/>
          <a:p>
            <a:pPr marL="25400">
              <a:lnSpc>
                <a:spcPts val="1000"/>
              </a:lnSpc>
            </a:pPr>
            <a:endParaRPr sz="1000"/>
          </a:p>
        </p:txBody>
      </p:sp>
      <p:sp>
        <p:nvSpPr>
          <p:cNvPr id="9" name="object 9"/>
          <p:cNvSpPr txBox="1"/>
          <p:nvPr/>
        </p:nvSpPr>
        <p:spPr>
          <a:xfrm>
            <a:off x="1859280" y="600455"/>
            <a:ext cx="2763012" cy="5815584"/>
          </a:xfrm>
          <a:prstGeom prst="rect">
            <a:avLst/>
          </a:prstGeom>
        </p:spPr>
        <p:txBody>
          <a:bodyPr wrap="square" lIns="0" tIns="0" rIns="0" bIns="0" rtlCol="0">
            <a:noAutofit/>
          </a:bodyPr>
          <a:lstStyle/>
          <a:p>
            <a:pPr>
              <a:lnSpc>
                <a:spcPts val="650"/>
              </a:lnSpc>
              <a:spcBef>
                <a:spcPts val="4"/>
              </a:spcBef>
            </a:pPr>
            <a:endParaRPr sz="650"/>
          </a:p>
          <a:p>
            <a:pPr marL="647181" marR="656657" algn="ctr">
              <a:lnSpc>
                <a:spcPct val="94482"/>
              </a:lnSpc>
              <a:spcBef>
                <a:spcPts val="6000"/>
              </a:spcBef>
            </a:pPr>
            <a:r>
              <a:rPr sz="2400" dirty="0">
                <a:solidFill>
                  <a:srgbClr val="FFFFFF"/>
                </a:solidFill>
                <a:latin typeface="Franklin Gothic Demi"/>
                <a:cs typeface="Franklin Gothic Demi"/>
              </a:rPr>
              <a:t>W</a:t>
            </a:r>
            <a:r>
              <a:rPr sz="2400" spc="9" dirty="0">
                <a:solidFill>
                  <a:srgbClr val="FFFFFF"/>
                </a:solidFill>
                <a:latin typeface="Franklin Gothic Demi"/>
                <a:cs typeface="Franklin Gothic Demi"/>
              </a:rPr>
              <a:t>H</a:t>
            </a:r>
            <a:r>
              <a:rPr sz="2400" dirty="0">
                <a:solidFill>
                  <a:srgbClr val="FFFFFF"/>
                </a:solidFill>
                <a:latin typeface="Franklin Gothic Demi"/>
                <a:cs typeface="Franklin Gothic Demi"/>
              </a:rPr>
              <a:t>Y </a:t>
            </a:r>
            <a:r>
              <a:rPr sz="2400" spc="-59" dirty="0">
                <a:solidFill>
                  <a:srgbClr val="FFFFFF"/>
                </a:solidFill>
                <a:latin typeface="Franklin Gothic Demi"/>
                <a:cs typeface="Franklin Gothic Demi"/>
              </a:rPr>
              <a:t>D</a:t>
            </a:r>
            <a:r>
              <a:rPr sz="2400" spc="-114" dirty="0">
                <a:solidFill>
                  <a:srgbClr val="FFFFFF"/>
                </a:solidFill>
                <a:latin typeface="Franklin Gothic Demi"/>
                <a:cs typeface="Franklin Gothic Demi"/>
              </a:rPr>
              <a:t>A</a:t>
            </a:r>
            <a:r>
              <a:rPr sz="2400" spc="-104" dirty="0">
                <a:solidFill>
                  <a:srgbClr val="FFFFFF"/>
                </a:solidFill>
                <a:latin typeface="Franklin Gothic Demi"/>
                <a:cs typeface="Franklin Gothic Demi"/>
              </a:rPr>
              <a:t>T</a:t>
            </a:r>
            <a:r>
              <a:rPr sz="2400" dirty="0">
                <a:solidFill>
                  <a:srgbClr val="FFFFFF"/>
                </a:solidFill>
                <a:latin typeface="Franklin Gothic Demi"/>
                <a:cs typeface="Franklin Gothic Demi"/>
              </a:rPr>
              <a:t>A</a:t>
            </a:r>
            <a:endParaRPr sz="2400">
              <a:latin typeface="Franklin Gothic Demi"/>
              <a:cs typeface="Franklin Gothic Demi"/>
            </a:endParaRPr>
          </a:p>
          <a:p>
            <a:pPr marL="325605" marR="333189" algn="ctr">
              <a:lnSpc>
                <a:spcPct val="94482"/>
              </a:lnSpc>
              <a:spcBef>
                <a:spcPts val="155"/>
              </a:spcBef>
            </a:pPr>
            <a:r>
              <a:rPr sz="2400" dirty="0">
                <a:solidFill>
                  <a:srgbClr val="FFFFFF"/>
                </a:solidFill>
                <a:latin typeface="Franklin Gothic Demi"/>
                <a:cs typeface="Franklin Gothic Demi"/>
              </a:rPr>
              <a:t>VI</a:t>
            </a:r>
            <a:r>
              <a:rPr sz="2400" spc="-4" dirty="0">
                <a:solidFill>
                  <a:srgbClr val="FFFFFF"/>
                </a:solidFill>
                <a:latin typeface="Franklin Gothic Demi"/>
                <a:cs typeface="Franklin Gothic Demi"/>
              </a:rPr>
              <a:t>S</a:t>
            </a:r>
            <a:r>
              <a:rPr sz="2400" spc="-34" dirty="0">
                <a:solidFill>
                  <a:srgbClr val="FFFFFF"/>
                </a:solidFill>
                <a:latin typeface="Franklin Gothic Demi"/>
                <a:cs typeface="Franklin Gothic Demi"/>
              </a:rPr>
              <a:t>U</a:t>
            </a:r>
            <a:r>
              <a:rPr sz="2400" dirty="0">
                <a:solidFill>
                  <a:srgbClr val="FFFFFF"/>
                </a:solidFill>
                <a:latin typeface="Franklin Gothic Demi"/>
                <a:cs typeface="Franklin Gothic Demi"/>
              </a:rPr>
              <a:t>ALI</a:t>
            </a:r>
            <a:r>
              <a:rPr sz="2400" spc="4" dirty="0">
                <a:solidFill>
                  <a:srgbClr val="FFFFFF"/>
                </a:solidFill>
                <a:latin typeface="Franklin Gothic Demi"/>
                <a:cs typeface="Franklin Gothic Demi"/>
              </a:rPr>
              <a:t>Z</a:t>
            </a:r>
            <a:r>
              <a:rPr sz="2400" spc="-119" dirty="0">
                <a:solidFill>
                  <a:srgbClr val="FFFFFF"/>
                </a:solidFill>
                <a:latin typeface="Franklin Gothic Demi"/>
                <a:cs typeface="Franklin Gothic Demi"/>
              </a:rPr>
              <a:t>A</a:t>
            </a:r>
            <a:r>
              <a:rPr sz="2400" dirty="0">
                <a:solidFill>
                  <a:srgbClr val="FFFFFF"/>
                </a:solidFill>
                <a:latin typeface="Franklin Gothic Demi"/>
                <a:cs typeface="Franklin Gothic Demi"/>
              </a:rPr>
              <a:t>TION</a:t>
            </a:r>
            <a:endParaRPr sz="2400">
              <a:latin typeface="Franklin Gothic Demi"/>
              <a:cs typeface="Franklin Gothic Demi"/>
            </a:endParaRPr>
          </a:p>
          <a:p>
            <a:pPr marL="349369" marR="357521" algn="ctr">
              <a:lnSpc>
                <a:spcPts val="2040"/>
              </a:lnSpc>
              <a:spcBef>
                <a:spcPts val="9808"/>
              </a:spcBef>
            </a:pPr>
            <a:r>
              <a:rPr dirty="0">
                <a:latin typeface="Franklin Gothic Book"/>
                <a:cs typeface="Franklin Gothic Book"/>
              </a:rPr>
              <a:t>The</a:t>
            </a:r>
            <a:r>
              <a:rPr spc="4" dirty="0">
                <a:latin typeface="Franklin Gothic Book"/>
                <a:cs typeface="Franklin Gothic Book"/>
              </a:rPr>
              <a:t> </a:t>
            </a:r>
            <a:r>
              <a:rPr dirty="0">
                <a:latin typeface="Franklin Gothic Book"/>
                <a:cs typeface="Franklin Gothic Book"/>
              </a:rPr>
              <a:t>gre</a:t>
            </a:r>
            <a:r>
              <a:rPr spc="-4" dirty="0">
                <a:latin typeface="Franklin Gothic Book"/>
                <a:cs typeface="Franklin Gothic Book"/>
              </a:rPr>
              <a:t>a</a:t>
            </a:r>
            <a:r>
              <a:rPr spc="-34" dirty="0">
                <a:latin typeface="Franklin Gothic Book"/>
                <a:cs typeface="Franklin Gothic Book"/>
              </a:rPr>
              <a:t>t</a:t>
            </a:r>
            <a:r>
              <a:rPr dirty="0">
                <a:latin typeface="Franklin Gothic Book"/>
                <a:cs typeface="Franklin Gothic Book"/>
              </a:rPr>
              <a:t>est </a:t>
            </a:r>
            <a:r>
              <a:rPr spc="-4" dirty="0">
                <a:latin typeface="Franklin Gothic Book"/>
                <a:cs typeface="Franklin Gothic Book"/>
              </a:rPr>
              <a:t>v</a:t>
            </a:r>
            <a:r>
              <a:rPr dirty="0">
                <a:latin typeface="Franklin Gothic Book"/>
                <a:cs typeface="Franklin Gothic Book"/>
              </a:rPr>
              <a:t>a</a:t>
            </a:r>
            <a:r>
              <a:rPr spc="-9" dirty="0">
                <a:latin typeface="Franklin Gothic Book"/>
                <a:cs typeface="Franklin Gothic Book"/>
              </a:rPr>
              <a:t>l</a:t>
            </a:r>
            <a:r>
              <a:rPr dirty="0">
                <a:latin typeface="Franklin Gothic Book"/>
                <a:cs typeface="Franklin Gothic Book"/>
              </a:rPr>
              <a:t>ue of </a:t>
            </a:r>
            <a:endParaRPr>
              <a:latin typeface="Franklin Gothic Book"/>
              <a:cs typeface="Franklin Gothic Book"/>
            </a:endParaRPr>
          </a:p>
          <a:p>
            <a:pPr marL="349369" marR="357521" algn="ctr">
              <a:lnSpc>
                <a:spcPts val="2040"/>
              </a:lnSpc>
              <a:spcBef>
                <a:spcPts val="334"/>
              </a:spcBef>
            </a:pPr>
            <a:r>
              <a:rPr dirty="0">
                <a:latin typeface="Franklin Gothic Book"/>
                <a:cs typeface="Franklin Gothic Book"/>
              </a:rPr>
              <a:t>a pict</a:t>
            </a:r>
            <a:r>
              <a:rPr spc="-9" dirty="0">
                <a:latin typeface="Franklin Gothic Book"/>
                <a:cs typeface="Franklin Gothic Book"/>
              </a:rPr>
              <a:t>u</a:t>
            </a:r>
            <a:r>
              <a:rPr spc="-4" dirty="0">
                <a:latin typeface="Franklin Gothic Book"/>
                <a:cs typeface="Franklin Gothic Book"/>
              </a:rPr>
              <a:t>r</a:t>
            </a:r>
            <a:r>
              <a:rPr dirty="0">
                <a:latin typeface="Franklin Gothic Book"/>
                <a:cs typeface="Franklin Gothic Book"/>
              </a:rPr>
              <a:t>e is when</a:t>
            </a:r>
            <a:endParaRPr>
              <a:latin typeface="Franklin Gothic Book"/>
              <a:cs typeface="Franklin Gothic Book"/>
            </a:endParaRPr>
          </a:p>
          <a:p>
            <a:pPr marL="382897" marR="392245" algn="ctr">
              <a:lnSpc>
                <a:spcPts val="2043"/>
              </a:lnSpc>
              <a:spcBef>
                <a:spcPts val="334"/>
              </a:spcBef>
            </a:pPr>
            <a:r>
              <a:rPr spc="-4" dirty="0">
                <a:latin typeface="Franklin Gothic Book"/>
                <a:cs typeface="Franklin Gothic Book"/>
              </a:rPr>
              <a:t>i</a:t>
            </a:r>
            <a:r>
              <a:rPr dirty="0">
                <a:latin typeface="Franklin Gothic Book"/>
                <a:cs typeface="Franklin Gothic Book"/>
              </a:rPr>
              <a:t>t </a:t>
            </a:r>
            <a:r>
              <a:rPr i="1" u="sng" spc="-19" dirty="0">
                <a:latin typeface="Franklin Gothic Book"/>
                <a:cs typeface="Franklin Gothic Book"/>
              </a:rPr>
              <a:t>f</a:t>
            </a:r>
            <a:r>
              <a:rPr i="1" u="sng" dirty="0">
                <a:latin typeface="Franklin Gothic Book"/>
                <a:cs typeface="Franklin Gothic Book"/>
              </a:rPr>
              <a:t>or</a:t>
            </a:r>
            <a:r>
              <a:rPr i="1" u="sng" spc="4" dirty="0">
                <a:latin typeface="Franklin Gothic Book"/>
                <a:cs typeface="Franklin Gothic Book"/>
              </a:rPr>
              <a:t>c</a:t>
            </a:r>
            <a:r>
              <a:rPr i="1" u="sng" dirty="0">
                <a:latin typeface="Franklin Gothic Book"/>
                <a:cs typeface="Franklin Gothic Book"/>
              </a:rPr>
              <a:t>es</a:t>
            </a:r>
            <a:r>
              <a:rPr i="1" spc="-14" dirty="0">
                <a:latin typeface="Franklin Gothic Book"/>
                <a:cs typeface="Franklin Gothic Book"/>
              </a:rPr>
              <a:t> </a:t>
            </a:r>
            <a:r>
              <a:rPr dirty="0">
                <a:latin typeface="Franklin Gothic Book"/>
                <a:cs typeface="Franklin Gothic Book"/>
              </a:rPr>
              <a:t>us</a:t>
            </a:r>
            <a:r>
              <a:rPr spc="4" dirty="0">
                <a:latin typeface="Franklin Gothic Book"/>
                <a:cs typeface="Franklin Gothic Book"/>
              </a:rPr>
              <a:t> </a:t>
            </a:r>
            <a:r>
              <a:rPr spc="-25" dirty="0">
                <a:latin typeface="Franklin Gothic Book"/>
                <a:cs typeface="Franklin Gothic Book"/>
              </a:rPr>
              <a:t>t</a:t>
            </a:r>
            <a:r>
              <a:rPr dirty="0">
                <a:latin typeface="Franklin Gothic Book"/>
                <a:cs typeface="Franklin Gothic Book"/>
              </a:rPr>
              <a:t>o</a:t>
            </a:r>
            <a:r>
              <a:rPr spc="-4" dirty="0">
                <a:latin typeface="Franklin Gothic Book"/>
                <a:cs typeface="Franklin Gothic Book"/>
              </a:rPr>
              <a:t> </a:t>
            </a:r>
            <a:r>
              <a:rPr dirty="0">
                <a:latin typeface="Franklin Gothic Book"/>
                <a:cs typeface="Franklin Gothic Book"/>
              </a:rPr>
              <a:t>n</a:t>
            </a:r>
            <a:r>
              <a:rPr spc="-14" dirty="0">
                <a:latin typeface="Franklin Gothic Book"/>
                <a:cs typeface="Franklin Gothic Book"/>
              </a:rPr>
              <a:t>o</a:t>
            </a:r>
            <a:r>
              <a:rPr dirty="0">
                <a:latin typeface="Franklin Gothic Book"/>
                <a:cs typeface="Franklin Gothic Book"/>
              </a:rPr>
              <a:t>t</a:t>
            </a:r>
            <a:r>
              <a:rPr spc="-4" dirty="0">
                <a:latin typeface="Franklin Gothic Book"/>
                <a:cs typeface="Franklin Gothic Book"/>
              </a:rPr>
              <a:t>i</a:t>
            </a:r>
            <a:r>
              <a:rPr dirty="0">
                <a:latin typeface="Franklin Gothic Book"/>
                <a:cs typeface="Franklin Gothic Book"/>
              </a:rPr>
              <a:t>ce </a:t>
            </a:r>
            <a:endParaRPr>
              <a:latin typeface="Franklin Gothic Book"/>
              <a:cs typeface="Franklin Gothic Book"/>
            </a:endParaRPr>
          </a:p>
          <a:p>
            <a:pPr marL="382897" marR="392245" algn="ctr">
              <a:lnSpc>
                <a:spcPts val="2040"/>
              </a:lnSpc>
              <a:spcBef>
                <a:spcPts val="337"/>
              </a:spcBef>
            </a:pPr>
            <a:r>
              <a:rPr u="sng" spc="4" dirty="0">
                <a:latin typeface="Franklin Gothic Book"/>
                <a:cs typeface="Franklin Gothic Book"/>
              </a:rPr>
              <a:t>w</a:t>
            </a:r>
            <a:r>
              <a:rPr u="sng" dirty="0">
                <a:latin typeface="Franklin Gothic Book"/>
                <a:cs typeface="Franklin Gothic Book"/>
              </a:rPr>
              <a:t>hat </a:t>
            </a:r>
            <a:r>
              <a:rPr u="sng" spc="-14" dirty="0">
                <a:latin typeface="Franklin Gothic Book"/>
                <a:cs typeface="Franklin Gothic Book"/>
              </a:rPr>
              <a:t>w</a:t>
            </a:r>
            <a:r>
              <a:rPr u="sng" dirty="0">
                <a:latin typeface="Franklin Gothic Book"/>
                <a:cs typeface="Franklin Gothic Book"/>
              </a:rPr>
              <a:t>e</a:t>
            </a:r>
            <a:r>
              <a:rPr u="sng" spc="-4" dirty="0">
                <a:latin typeface="Franklin Gothic Book"/>
                <a:cs typeface="Franklin Gothic Book"/>
              </a:rPr>
              <a:t> </a:t>
            </a:r>
            <a:r>
              <a:rPr u="sng" dirty="0">
                <a:latin typeface="Franklin Gothic Book"/>
                <a:cs typeface="Franklin Gothic Book"/>
              </a:rPr>
              <a:t>n</a:t>
            </a:r>
            <a:r>
              <a:rPr u="sng" spc="-39" dirty="0">
                <a:latin typeface="Franklin Gothic Book"/>
                <a:cs typeface="Franklin Gothic Book"/>
              </a:rPr>
              <a:t>e</a:t>
            </a:r>
            <a:r>
              <a:rPr u="sng" spc="-14" dirty="0">
                <a:latin typeface="Franklin Gothic Book"/>
                <a:cs typeface="Franklin Gothic Book"/>
              </a:rPr>
              <a:t>v</a:t>
            </a:r>
            <a:r>
              <a:rPr u="sng" dirty="0">
                <a:latin typeface="Franklin Gothic Book"/>
                <a:cs typeface="Franklin Gothic Book"/>
              </a:rPr>
              <a:t>er</a:t>
            </a:r>
            <a:r>
              <a:rPr dirty="0">
                <a:latin typeface="Franklin Gothic Book"/>
                <a:cs typeface="Franklin Gothic Book"/>
              </a:rPr>
              <a:t> </a:t>
            </a:r>
            <a:endParaRPr>
              <a:latin typeface="Franklin Gothic Book"/>
              <a:cs typeface="Franklin Gothic Book"/>
            </a:endParaRPr>
          </a:p>
          <a:p>
            <a:pPr marL="382897" marR="392245" algn="ctr">
              <a:lnSpc>
                <a:spcPts val="2040"/>
              </a:lnSpc>
              <a:spcBef>
                <a:spcPts val="336"/>
              </a:spcBef>
            </a:pPr>
            <a:r>
              <a:rPr u="sng" spc="-34" dirty="0">
                <a:latin typeface="Franklin Gothic Book"/>
                <a:cs typeface="Franklin Gothic Book"/>
              </a:rPr>
              <a:t>e</a:t>
            </a:r>
            <a:r>
              <a:rPr u="sng" spc="4" dirty="0">
                <a:latin typeface="Franklin Gothic Book"/>
                <a:cs typeface="Franklin Gothic Book"/>
              </a:rPr>
              <a:t>x</a:t>
            </a:r>
            <a:r>
              <a:rPr u="sng" dirty="0">
                <a:latin typeface="Franklin Gothic Book"/>
                <a:cs typeface="Franklin Gothic Book"/>
              </a:rPr>
              <a:t>pec</a:t>
            </a:r>
            <a:r>
              <a:rPr u="sng" spc="-29" dirty="0">
                <a:latin typeface="Franklin Gothic Book"/>
                <a:cs typeface="Franklin Gothic Book"/>
              </a:rPr>
              <a:t>t</a:t>
            </a:r>
            <a:r>
              <a:rPr u="sng" dirty="0">
                <a:latin typeface="Franklin Gothic Book"/>
                <a:cs typeface="Franklin Gothic Book"/>
              </a:rPr>
              <a:t>ed</a:t>
            </a:r>
            <a:r>
              <a:rPr u="sng" spc="9" dirty="0">
                <a:latin typeface="Franklin Gothic Book"/>
                <a:cs typeface="Franklin Gothic Book"/>
              </a:rPr>
              <a:t> </a:t>
            </a:r>
            <a:r>
              <a:rPr u="sng" spc="-25" dirty="0">
                <a:latin typeface="Franklin Gothic Book"/>
                <a:cs typeface="Franklin Gothic Book"/>
              </a:rPr>
              <a:t>t</a:t>
            </a:r>
            <a:r>
              <a:rPr u="sng" dirty="0">
                <a:latin typeface="Franklin Gothic Book"/>
                <a:cs typeface="Franklin Gothic Book"/>
              </a:rPr>
              <a:t>o</a:t>
            </a:r>
            <a:r>
              <a:rPr u="sng" spc="9" dirty="0">
                <a:latin typeface="Franklin Gothic Book"/>
                <a:cs typeface="Franklin Gothic Book"/>
              </a:rPr>
              <a:t> </a:t>
            </a:r>
            <a:r>
              <a:rPr u="sng" spc="4" dirty="0">
                <a:latin typeface="Franklin Gothic Book"/>
                <a:cs typeface="Franklin Gothic Book"/>
              </a:rPr>
              <a:t>s</a:t>
            </a:r>
            <a:r>
              <a:rPr u="sng" dirty="0">
                <a:latin typeface="Franklin Gothic Book"/>
                <a:cs typeface="Franklin Gothic Book"/>
              </a:rPr>
              <a:t>ee.</a:t>
            </a:r>
            <a:endParaRPr>
              <a:latin typeface="Franklin Gothic Book"/>
              <a:cs typeface="Franklin Gothic Book"/>
            </a:endParaRPr>
          </a:p>
          <a:p>
            <a:pPr marL="747699" marR="754167" algn="ctr">
              <a:lnSpc>
                <a:spcPct val="94482"/>
              </a:lnSpc>
              <a:spcBef>
                <a:spcPts val="1259"/>
              </a:spcBef>
            </a:pPr>
            <a:r>
              <a:rPr dirty="0">
                <a:latin typeface="Franklin Gothic Book"/>
                <a:cs typeface="Franklin Gothic Book"/>
              </a:rPr>
              <a:t>—John </a:t>
            </a:r>
            <a:r>
              <a:rPr spc="-114" dirty="0">
                <a:latin typeface="Franklin Gothic Book"/>
                <a:cs typeface="Franklin Gothic Book"/>
              </a:rPr>
              <a:t>T</a:t>
            </a:r>
            <a:r>
              <a:rPr dirty="0">
                <a:latin typeface="Franklin Gothic Book"/>
                <a:cs typeface="Franklin Gothic Book"/>
              </a:rPr>
              <a:t>u</a:t>
            </a:r>
            <a:r>
              <a:rPr spc="-39" dirty="0">
                <a:latin typeface="Franklin Gothic Book"/>
                <a:cs typeface="Franklin Gothic Book"/>
              </a:rPr>
              <a:t>k</a:t>
            </a:r>
            <a:r>
              <a:rPr spc="-25" dirty="0">
                <a:latin typeface="Franklin Gothic Book"/>
                <a:cs typeface="Franklin Gothic Book"/>
              </a:rPr>
              <a:t>e</a:t>
            </a:r>
            <a:r>
              <a:rPr dirty="0">
                <a:latin typeface="Franklin Gothic Book"/>
                <a:cs typeface="Franklin Gothic Book"/>
              </a:rPr>
              <a:t>y</a:t>
            </a:r>
            <a:endParaRPr>
              <a:latin typeface="Franklin Gothic Book"/>
              <a:cs typeface="Franklin Gothic Book"/>
            </a:endParaRPr>
          </a:p>
        </p:txBody>
      </p:sp>
      <p:sp>
        <p:nvSpPr>
          <p:cNvPr id="8" name="object 8"/>
          <p:cNvSpPr txBox="1"/>
          <p:nvPr/>
        </p:nvSpPr>
        <p:spPr>
          <a:xfrm>
            <a:off x="7555993" y="454151"/>
            <a:ext cx="2776727" cy="97536"/>
          </a:xfrm>
          <a:prstGeom prst="rect">
            <a:avLst/>
          </a:prstGeom>
        </p:spPr>
        <p:txBody>
          <a:bodyPr wrap="square" lIns="0" tIns="0" rIns="0" bIns="0" rtlCol="0">
            <a:noAutofit/>
          </a:bodyPr>
          <a:lstStyle/>
          <a:p>
            <a:pPr marL="25400">
              <a:lnSpc>
                <a:spcPts val="750"/>
              </a:lnSpc>
              <a:spcBef>
                <a:spcPts val="18"/>
              </a:spcBef>
            </a:pPr>
            <a:endParaRPr sz="750"/>
          </a:p>
        </p:txBody>
      </p:sp>
      <p:sp>
        <p:nvSpPr>
          <p:cNvPr id="7" name="object 7"/>
          <p:cNvSpPr txBox="1"/>
          <p:nvPr/>
        </p:nvSpPr>
        <p:spPr>
          <a:xfrm>
            <a:off x="4706112" y="457200"/>
            <a:ext cx="2776728" cy="91440"/>
          </a:xfrm>
          <a:prstGeom prst="rect">
            <a:avLst/>
          </a:prstGeom>
        </p:spPr>
        <p:txBody>
          <a:bodyPr wrap="square" lIns="0" tIns="0" rIns="0" bIns="0" rtlCol="0">
            <a:noAutofit/>
          </a:bodyPr>
          <a:lstStyle/>
          <a:p>
            <a:pPr marL="25400">
              <a:lnSpc>
                <a:spcPts val="700"/>
              </a:lnSpc>
              <a:spcBef>
                <a:spcPts val="20"/>
              </a:spcBef>
            </a:pPr>
            <a:endParaRPr sz="700"/>
          </a:p>
        </p:txBody>
      </p:sp>
      <p:sp>
        <p:nvSpPr>
          <p:cNvPr id="6" name="object 6"/>
          <p:cNvSpPr txBox="1"/>
          <p:nvPr/>
        </p:nvSpPr>
        <p:spPr>
          <a:xfrm>
            <a:off x="1859280" y="457200"/>
            <a:ext cx="2776728" cy="94488"/>
          </a:xfrm>
          <a:prstGeom prst="rect">
            <a:avLst/>
          </a:prstGeom>
        </p:spPr>
        <p:txBody>
          <a:bodyPr wrap="square" lIns="0" tIns="0" rIns="0" bIns="0" rtlCol="0">
            <a:noAutofit/>
          </a:bodyPr>
          <a:lstStyle/>
          <a:p>
            <a:pPr marL="25400">
              <a:lnSpc>
                <a:spcPts val="700"/>
              </a:lnSpc>
              <a:spcBef>
                <a:spcPts val="44"/>
              </a:spcBef>
            </a:pPr>
            <a:endParaRPr sz="700"/>
          </a:p>
        </p:txBody>
      </p:sp>
      <p:sp>
        <p:nvSpPr>
          <p:cNvPr id="5" name="object 5"/>
          <p:cNvSpPr txBox="1"/>
          <p:nvPr/>
        </p:nvSpPr>
        <p:spPr>
          <a:xfrm>
            <a:off x="3014134" y="4377690"/>
            <a:ext cx="57348" cy="152400"/>
          </a:xfrm>
          <a:prstGeom prst="rect">
            <a:avLst/>
          </a:prstGeom>
        </p:spPr>
        <p:txBody>
          <a:bodyPr wrap="square" lIns="0" tIns="0" rIns="0" bIns="0" rtlCol="0">
            <a:noAutofit/>
          </a:bodyPr>
          <a:lstStyle/>
          <a:p>
            <a:pPr marL="25400">
              <a:lnSpc>
                <a:spcPts val="1000"/>
              </a:lnSpc>
            </a:pPr>
            <a:endParaRPr sz="1000"/>
          </a:p>
        </p:txBody>
      </p:sp>
      <p:sp>
        <p:nvSpPr>
          <p:cNvPr id="4" name="object 4"/>
          <p:cNvSpPr txBox="1"/>
          <p:nvPr/>
        </p:nvSpPr>
        <p:spPr>
          <a:xfrm>
            <a:off x="3340563" y="4377690"/>
            <a:ext cx="56423" cy="152400"/>
          </a:xfrm>
          <a:prstGeom prst="rect">
            <a:avLst/>
          </a:prstGeom>
        </p:spPr>
        <p:txBody>
          <a:bodyPr wrap="square" lIns="0" tIns="0" rIns="0" bIns="0" rtlCol="0">
            <a:noAutofit/>
          </a:bodyPr>
          <a:lstStyle/>
          <a:p>
            <a:pPr marL="25400">
              <a:lnSpc>
                <a:spcPts val="1000"/>
              </a:lnSpc>
            </a:pPr>
            <a:endParaRPr sz="1000"/>
          </a:p>
        </p:txBody>
      </p:sp>
      <p:sp>
        <p:nvSpPr>
          <p:cNvPr id="3" name="object 3"/>
          <p:cNvSpPr txBox="1"/>
          <p:nvPr/>
        </p:nvSpPr>
        <p:spPr>
          <a:xfrm>
            <a:off x="3319062" y="4679823"/>
            <a:ext cx="58502" cy="152400"/>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3563767" y="4679823"/>
            <a:ext cx="58171" cy="152400"/>
          </a:xfrm>
          <a:prstGeom prst="rect">
            <a:avLst/>
          </a:prstGeom>
        </p:spPr>
        <p:txBody>
          <a:bodyPr wrap="square" lIns="0" tIns="0" rIns="0" bIns="0" rtlCol="0">
            <a:noAutofit/>
          </a:bodyPr>
          <a:lstStyle/>
          <a:p>
            <a:pPr marL="25400">
              <a:lnSpc>
                <a:spcPts val="1000"/>
              </a:lnSpc>
            </a:pPr>
            <a:endParaRPr sz="1000"/>
          </a:p>
        </p:txBody>
      </p:sp>
      <p:sp>
        <p:nvSpPr>
          <p:cNvPr id="29" name="Slide Number Placeholder 28">
            <a:extLst>
              <a:ext uri="{FF2B5EF4-FFF2-40B4-BE49-F238E27FC236}">
                <a16:creationId xmlns:a16="http://schemas.microsoft.com/office/drawing/2014/main" id="{2ADC51A3-CAC5-41A4-AA41-A27923CA490B}"/>
              </a:ext>
            </a:extLst>
          </p:cNvPr>
          <p:cNvSpPr>
            <a:spLocks noGrp="1"/>
          </p:cNvSpPr>
          <p:nvPr>
            <p:ph type="sldNum" sz="quarter" idx="12"/>
          </p:nvPr>
        </p:nvSpPr>
        <p:spPr/>
        <p:txBody>
          <a:bodyPr/>
          <a:lstStyle/>
          <a:p>
            <a:fld id="{23305676-A525-44F0-943E-FE252ECA109C}" type="slidenum">
              <a:rPr lang="en-US" smtClean="0"/>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52F7-C2E4-4EEE-9E28-75BC6A968ABB}"/>
              </a:ext>
            </a:extLst>
          </p:cNvPr>
          <p:cNvSpPr>
            <a:spLocks noGrp="1"/>
          </p:cNvSpPr>
          <p:nvPr>
            <p:ph type="title"/>
          </p:nvPr>
        </p:nvSpPr>
        <p:spPr/>
        <p:txBody>
          <a:bodyPr/>
          <a:lstStyle/>
          <a:p>
            <a:r>
              <a:rPr lang="en-US" dirty="0"/>
              <a:t>Informative versus Persuasive versus Visual Art</a:t>
            </a:r>
          </a:p>
        </p:txBody>
      </p:sp>
      <p:sp>
        <p:nvSpPr>
          <p:cNvPr id="3" name="Content Placeholder 2">
            <a:extLst>
              <a:ext uri="{FF2B5EF4-FFF2-40B4-BE49-F238E27FC236}">
                <a16:creationId xmlns:a16="http://schemas.microsoft.com/office/drawing/2014/main" id="{18637F68-FFD8-4E61-9B1E-A057646FE920}"/>
              </a:ext>
            </a:extLst>
          </p:cNvPr>
          <p:cNvSpPr>
            <a:spLocks noGrp="1"/>
          </p:cNvSpPr>
          <p:nvPr>
            <p:ph idx="1"/>
          </p:nvPr>
        </p:nvSpPr>
        <p:spPr/>
        <p:txBody>
          <a:bodyPr/>
          <a:lstStyle/>
          <a:p>
            <a:r>
              <a:rPr lang="en-US" dirty="0"/>
              <a:t>Three main categories of explanatory visualizations based on</a:t>
            </a:r>
          </a:p>
          <a:p>
            <a:r>
              <a:rPr lang="en-US" dirty="0"/>
              <a:t>the relationships between the three necessary players: </a:t>
            </a:r>
          </a:p>
          <a:p>
            <a:pPr marL="971550" lvl="1" indent="-514350">
              <a:buFont typeface="+mj-lt"/>
              <a:buAutoNum type="arabicPeriod"/>
            </a:pPr>
            <a:r>
              <a:rPr lang="en-US" dirty="0"/>
              <a:t>the designer, </a:t>
            </a:r>
          </a:p>
          <a:p>
            <a:pPr marL="971550" lvl="1" indent="-514350">
              <a:buFont typeface="+mj-lt"/>
              <a:buAutoNum type="arabicPeriod"/>
            </a:pPr>
            <a:r>
              <a:rPr lang="en-US" dirty="0"/>
              <a:t>the reader, and </a:t>
            </a:r>
          </a:p>
          <a:p>
            <a:pPr marL="971550" lvl="1" indent="-514350">
              <a:buFont typeface="+mj-lt"/>
              <a:buAutoNum type="arabicPeriod"/>
            </a:pPr>
            <a:r>
              <a:rPr lang="en-US" dirty="0"/>
              <a:t>the data.</a:t>
            </a:r>
          </a:p>
          <a:p>
            <a:r>
              <a:rPr lang="en-US" dirty="0"/>
              <a:t> If you don’t know the message you intend to convey, then you’re still in an exploration phase</a:t>
            </a:r>
          </a:p>
        </p:txBody>
      </p:sp>
      <p:sp>
        <p:nvSpPr>
          <p:cNvPr id="6" name="Slide Number Placeholder 5">
            <a:extLst>
              <a:ext uri="{FF2B5EF4-FFF2-40B4-BE49-F238E27FC236}">
                <a16:creationId xmlns:a16="http://schemas.microsoft.com/office/drawing/2014/main" id="{D8BF1627-673B-4B1D-9A37-D58F2AA61AE8}"/>
              </a:ext>
            </a:extLst>
          </p:cNvPr>
          <p:cNvSpPr>
            <a:spLocks noGrp="1"/>
          </p:cNvSpPr>
          <p:nvPr>
            <p:ph type="sldNum" sz="quarter" idx="12"/>
          </p:nvPr>
        </p:nvSpPr>
        <p:spPr/>
        <p:txBody>
          <a:bodyPr/>
          <a:lstStyle/>
          <a:p>
            <a:fld id="{23305676-A525-44F0-943E-FE252ECA109C}" type="slidenum">
              <a:rPr lang="en-US" smtClean="0"/>
              <a:t>80</a:t>
            </a:fld>
            <a:endParaRPr lang="en-US"/>
          </a:p>
        </p:txBody>
      </p:sp>
    </p:spTree>
    <p:extLst>
      <p:ext uri="{BB962C8B-B14F-4D97-AF65-F5344CB8AC3E}">
        <p14:creationId xmlns:p14="http://schemas.microsoft.com/office/powerpoint/2010/main" val="16740067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B134D5-7AC0-4425-84D7-06C6924B8DBD}"/>
              </a:ext>
            </a:extLst>
          </p:cNvPr>
          <p:cNvSpPr>
            <a:spLocks noGrp="1"/>
          </p:cNvSpPr>
          <p:nvPr>
            <p:ph idx="1"/>
          </p:nvPr>
        </p:nvSpPr>
        <p:spPr>
          <a:xfrm>
            <a:off x="838200" y="672690"/>
            <a:ext cx="10515600" cy="4351338"/>
          </a:xfrm>
        </p:spPr>
        <p:txBody>
          <a:bodyPr/>
          <a:lstStyle/>
          <a:p>
            <a:r>
              <a:rPr lang="en-US" dirty="0"/>
              <a:t>An effective explanatory data visualization as being supported by</a:t>
            </a:r>
          </a:p>
          <a:p>
            <a:r>
              <a:rPr lang="en-US" dirty="0"/>
              <a:t>a three-legged stool consisting of the designer, the reader, and the data. </a:t>
            </a:r>
          </a:p>
          <a:p>
            <a:r>
              <a:rPr lang="en-US" dirty="0"/>
              <a:t>Each of these “legs” exerts a force, or contributes a separate perspective, that must be taken into consideration for a visualization to be stable and successful</a:t>
            </a:r>
          </a:p>
        </p:txBody>
      </p:sp>
      <p:pic>
        <p:nvPicPr>
          <p:cNvPr id="5" name="Picture 4">
            <a:extLst>
              <a:ext uri="{FF2B5EF4-FFF2-40B4-BE49-F238E27FC236}">
                <a16:creationId xmlns:a16="http://schemas.microsoft.com/office/drawing/2014/main" id="{13CFA693-3666-4311-8F28-4D311B6652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11226" y="3487566"/>
            <a:ext cx="5472670" cy="2756310"/>
          </a:xfrm>
          <a:prstGeom prst="rect">
            <a:avLst/>
          </a:prstGeom>
        </p:spPr>
      </p:pic>
      <p:sp>
        <p:nvSpPr>
          <p:cNvPr id="7" name="TextBox 6">
            <a:extLst>
              <a:ext uri="{FF2B5EF4-FFF2-40B4-BE49-F238E27FC236}">
                <a16:creationId xmlns:a16="http://schemas.microsoft.com/office/drawing/2014/main" id="{049755BD-B8E4-4A33-A74B-A7ABF8C7F1A0}"/>
              </a:ext>
            </a:extLst>
          </p:cNvPr>
          <p:cNvSpPr txBox="1"/>
          <p:nvPr/>
        </p:nvSpPr>
        <p:spPr>
          <a:xfrm>
            <a:off x="7421216" y="3975652"/>
            <a:ext cx="3723861" cy="1200329"/>
          </a:xfrm>
          <a:prstGeom prst="rect">
            <a:avLst/>
          </a:prstGeom>
          <a:noFill/>
        </p:spPr>
        <p:txBody>
          <a:bodyPr wrap="square" rtlCol="0">
            <a:spAutoFit/>
          </a:bodyPr>
          <a:lstStyle/>
          <a:p>
            <a:r>
              <a:rPr lang="en-US" dirty="0"/>
              <a:t>The nature of the visualization depends on which relationship (between two of the three</a:t>
            </a:r>
          </a:p>
          <a:p>
            <a:r>
              <a:rPr lang="en-US" dirty="0"/>
              <a:t>components) is dominant.</a:t>
            </a:r>
          </a:p>
        </p:txBody>
      </p:sp>
      <p:sp>
        <p:nvSpPr>
          <p:cNvPr id="6" name="Slide Number Placeholder 5">
            <a:extLst>
              <a:ext uri="{FF2B5EF4-FFF2-40B4-BE49-F238E27FC236}">
                <a16:creationId xmlns:a16="http://schemas.microsoft.com/office/drawing/2014/main" id="{9BFB6E94-24A7-4AC8-AFB3-6DD12F116C02}"/>
              </a:ext>
            </a:extLst>
          </p:cNvPr>
          <p:cNvSpPr>
            <a:spLocks noGrp="1"/>
          </p:cNvSpPr>
          <p:nvPr>
            <p:ph type="sldNum" sz="quarter" idx="12"/>
          </p:nvPr>
        </p:nvSpPr>
        <p:spPr/>
        <p:txBody>
          <a:bodyPr/>
          <a:lstStyle/>
          <a:p>
            <a:fld id="{23305676-A525-44F0-943E-FE252ECA109C}" type="slidenum">
              <a:rPr lang="en-US" smtClean="0"/>
              <a:t>81</a:t>
            </a:fld>
            <a:endParaRPr lang="en-US"/>
          </a:p>
        </p:txBody>
      </p:sp>
    </p:spTree>
    <p:extLst>
      <p:ext uri="{BB962C8B-B14F-4D97-AF65-F5344CB8AC3E}">
        <p14:creationId xmlns:p14="http://schemas.microsoft.com/office/powerpoint/2010/main" val="27512944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77A7-9569-49B5-886E-FC4104055795}"/>
              </a:ext>
            </a:extLst>
          </p:cNvPr>
          <p:cNvSpPr>
            <a:spLocks noGrp="1"/>
          </p:cNvSpPr>
          <p:nvPr>
            <p:ph type="title"/>
          </p:nvPr>
        </p:nvSpPr>
        <p:spPr/>
        <p:txBody>
          <a:bodyPr/>
          <a:lstStyle/>
          <a:p>
            <a:r>
              <a:rPr lang="en-US" dirty="0"/>
              <a:t>Informative visualization</a:t>
            </a:r>
          </a:p>
        </p:txBody>
      </p:sp>
      <p:sp>
        <p:nvSpPr>
          <p:cNvPr id="3" name="Content Placeholder 2">
            <a:extLst>
              <a:ext uri="{FF2B5EF4-FFF2-40B4-BE49-F238E27FC236}">
                <a16:creationId xmlns:a16="http://schemas.microsoft.com/office/drawing/2014/main" id="{59260226-1FAE-491C-A6FE-08C796E25E7A}"/>
              </a:ext>
            </a:extLst>
          </p:cNvPr>
          <p:cNvSpPr>
            <a:spLocks noGrp="1"/>
          </p:cNvSpPr>
          <p:nvPr>
            <p:ph idx="1"/>
          </p:nvPr>
        </p:nvSpPr>
        <p:spPr/>
        <p:txBody>
          <a:bodyPr/>
          <a:lstStyle/>
          <a:p>
            <a:r>
              <a:rPr lang="en-US" dirty="0"/>
              <a:t>This primarily serves the relationship between the reader and the data. </a:t>
            </a:r>
          </a:p>
          <a:p>
            <a:r>
              <a:rPr lang="en-US" dirty="0"/>
              <a:t>It aims for a neutral presentation of the facts in such a way that will educate the reader (though not necessarily persuade him)</a:t>
            </a:r>
          </a:p>
          <a:p>
            <a:r>
              <a:rPr lang="en-US" dirty="0"/>
              <a:t>Informative visualizations are often associated with broad data sets, and seek to distill the content into a manageably consumable form.</a:t>
            </a:r>
          </a:p>
          <a:p>
            <a:r>
              <a:rPr lang="en-US" dirty="0"/>
              <a:t>the average person encounters on a day-to-day basis</a:t>
            </a:r>
          </a:p>
        </p:txBody>
      </p:sp>
      <p:sp>
        <p:nvSpPr>
          <p:cNvPr id="6" name="Slide Number Placeholder 5">
            <a:extLst>
              <a:ext uri="{FF2B5EF4-FFF2-40B4-BE49-F238E27FC236}">
                <a16:creationId xmlns:a16="http://schemas.microsoft.com/office/drawing/2014/main" id="{F9957AD1-5E79-4949-A018-6C8D8C316653}"/>
              </a:ext>
            </a:extLst>
          </p:cNvPr>
          <p:cNvSpPr>
            <a:spLocks noGrp="1"/>
          </p:cNvSpPr>
          <p:nvPr>
            <p:ph type="sldNum" sz="quarter" idx="12"/>
          </p:nvPr>
        </p:nvSpPr>
        <p:spPr/>
        <p:txBody>
          <a:bodyPr/>
          <a:lstStyle/>
          <a:p>
            <a:fld id="{23305676-A525-44F0-943E-FE252ECA109C}" type="slidenum">
              <a:rPr lang="en-US" smtClean="0"/>
              <a:t>82</a:t>
            </a:fld>
            <a:endParaRPr lang="en-US"/>
          </a:p>
        </p:txBody>
      </p:sp>
    </p:spTree>
    <p:extLst>
      <p:ext uri="{BB962C8B-B14F-4D97-AF65-F5344CB8AC3E}">
        <p14:creationId xmlns:p14="http://schemas.microsoft.com/office/powerpoint/2010/main" val="4021963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23DA-5D0C-4083-89B9-315BAC67D10D}"/>
              </a:ext>
            </a:extLst>
          </p:cNvPr>
          <p:cNvSpPr>
            <a:spLocks noGrp="1"/>
          </p:cNvSpPr>
          <p:nvPr>
            <p:ph type="title"/>
          </p:nvPr>
        </p:nvSpPr>
        <p:spPr/>
        <p:txBody>
          <a:bodyPr/>
          <a:lstStyle/>
          <a:p>
            <a:r>
              <a:rPr lang="en-US" dirty="0"/>
              <a:t>Persuasive visualization</a:t>
            </a:r>
          </a:p>
        </p:txBody>
      </p:sp>
      <p:sp>
        <p:nvSpPr>
          <p:cNvPr id="3" name="Content Placeholder 2">
            <a:extLst>
              <a:ext uri="{FF2B5EF4-FFF2-40B4-BE49-F238E27FC236}">
                <a16:creationId xmlns:a16="http://schemas.microsoft.com/office/drawing/2014/main" id="{0FCC65D4-A558-4AEA-B1CC-5C7D2949C6A7}"/>
              </a:ext>
            </a:extLst>
          </p:cNvPr>
          <p:cNvSpPr>
            <a:spLocks noGrp="1"/>
          </p:cNvSpPr>
          <p:nvPr>
            <p:ph idx="1"/>
          </p:nvPr>
        </p:nvSpPr>
        <p:spPr/>
        <p:txBody>
          <a:bodyPr/>
          <a:lstStyle/>
          <a:p>
            <a:r>
              <a:rPr lang="en-US" dirty="0"/>
              <a:t>This primarily serves the relationship between the designer and the reader. </a:t>
            </a:r>
          </a:p>
          <a:p>
            <a:r>
              <a:rPr lang="en-US" dirty="0"/>
              <a:t>It is useful when the designer wishes to change the reader’s mind about something.</a:t>
            </a:r>
          </a:p>
          <a:p>
            <a:r>
              <a:rPr lang="en-US" dirty="0"/>
              <a:t>It represents a very specific point of view, and advocates a change of opinion or action on the part of the reader.</a:t>
            </a:r>
          </a:p>
          <a:p>
            <a:r>
              <a:rPr lang="en-US" dirty="0"/>
              <a:t>specifically chosen for the purpose of supporting the designer’s point of view</a:t>
            </a:r>
          </a:p>
          <a:p>
            <a:r>
              <a:rPr lang="en-US" dirty="0"/>
              <a:t>is also presented carefully so as to convince the reader</a:t>
            </a:r>
          </a:p>
          <a:p>
            <a:endParaRPr lang="en-US" dirty="0"/>
          </a:p>
        </p:txBody>
      </p:sp>
      <p:sp>
        <p:nvSpPr>
          <p:cNvPr id="6" name="Slide Number Placeholder 5">
            <a:extLst>
              <a:ext uri="{FF2B5EF4-FFF2-40B4-BE49-F238E27FC236}">
                <a16:creationId xmlns:a16="http://schemas.microsoft.com/office/drawing/2014/main" id="{0EB86395-1FB8-4DC7-ABA9-346F9AE55B03}"/>
              </a:ext>
            </a:extLst>
          </p:cNvPr>
          <p:cNvSpPr>
            <a:spLocks noGrp="1"/>
          </p:cNvSpPr>
          <p:nvPr>
            <p:ph type="sldNum" sz="quarter" idx="12"/>
          </p:nvPr>
        </p:nvSpPr>
        <p:spPr/>
        <p:txBody>
          <a:bodyPr/>
          <a:lstStyle/>
          <a:p>
            <a:fld id="{23305676-A525-44F0-943E-FE252ECA109C}" type="slidenum">
              <a:rPr lang="en-US" smtClean="0"/>
              <a:t>83</a:t>
            </a:fld>
            <a:endParaRPr lang="en-US"/>
          </a:p>
        </p:txBody>
      </p:sp>
    </p:spTree>
    <p:extLst>
      <p:ext uri="{BB962C8B-B14F-4D97-AF65-F5344CB8AC3E}">
        <p14:creationId xmlns:p14="http://schemas.microsoft.com/office/powerpoint/2010/main" val="41117333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BACD-5AEF-41A9-BAC5-5FBFC2060D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E08E9C-F6E1-4FE0-9B15-AA2A35F398D1}"/>
              </a:ext>
            </a:extLst>
          </p:cNvPr>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chart itself doesn’t leave the reader with any actual information other than, “Wow, this system is complicated.”</a:t>
            </a:r>
          </a:p>
        </p:txBody>
      </p:sp>
      <p:pic>
        <p:nvPicPr>
          <p:cNvPr id="5" name="Picture 4">
            <a:extLst>
              <a:ext uri="{FF2B5EF4-FFF2-40B4-BE49-F238E27FC236}">
                <a16:creationId xmlns:a16="http://schemas.microsoft.com/office/drawing/2014/main" id="{2646485A-5295-4710-AE37-D372FDC1C9FD}"/>
              </a:ext>
            </a:extLst>
          </p:cNvPr>
          <p:cNvPicPr>
            <a:picLocks noChangeAspect="1"/>
          </p:cNvPicPr>
          <p:nvPr/>
        </p:nvPicPr>
        <p:blipFill>
          <a:blip r:embed="rId2"/>
          <a:stretch>
            <a:fillRect/>
          </a:stretch>
        </p:blipFill>
        <p:spPr>
          <a:xfrm>
            <a:off x="757030" y="365125"/>
            <a:ext cx="10677939" cy="4776413"/>
          </a:xfrm>
          <a:prstGeom prst="rect">
            <a:avLst/>
          </a:prstGeom>
        </p:spPr>
      </p:pic>
      <p:sp>
        <p:nvSpPr>
          <p:cNvPr id="7" name="Slide Number Placeholder 6">
            <a:extLst>
              <a:ext uri="{FF2B5EF4-FFF2-40B4-BE49-F238E27FC236}">
                <a16:creationId xmlns:a16="http://schemas.microsoft.com/office/drawing/2014/main" id="{4AA1AB59-C806-45AC-B5F9-A1D7CCB85717}"/>
              </a:ext>
            </a:extLst>
          </p:cNvPr>
          <p:cNvSpPr>
            <a:spLocks noGrp="1"/>
          </p:cNvSpPr>
          <p:nvPr>
            <p:ph type="sldNum" sz="quarter" idx="12"/>
          </p:nvPr>
        </p:nvSpPr>
        <p:spPr/>
        <p:txBody>
          <a:bodyPr/>
          <a:lstStyle/>
          <a:p>
            <a:fld id="{23305676-A525-44F0-943E-FE252ECA109C}" type="slidenum">
              <a:rPr lang="en-US" smtClean="0"/>
              <a:t>84</a:t>
            </a:fld>
            <a:endParaRPr lang="en-US"/>
          </a:p>
        </p:txBody>
      </p:sp>
    </p:spTree>
    <p:extLst>
      <p:ext uri="{BB962C8B-B14F-4D97-AF65-F5344CB8AC3E}">
        <p14:creationId xmlns:p14="http://schemas.microsoft.com/office/powerpoint/2010/main" val="16645269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14937-BC26-4DB7-9C77-C2427F66F5D5}"/>
              </a:ext>
            </a:extLst>
          </p:cNvPr>
          <p:cNvSpPr>
            <a:spLocks noGrp="1"/>
          </p:cNvSpPr>
          <p:nvPr>
            <p:ph type="title"/>
          </p:nvPr>
        </p:nvSpPr>
        <p:spPr/>
        <p:txBody>
          <a:bodyPr/>
          <a:lstStyle/>
          <a:p>
            <a:r>
              <a:rPr lang="en-US" dirty="0"/>
              <a:t>Visual Art</a:t>
            </a:r>
          </a:p>
        </p:txBody>
      </p:sp>
      <p:sp>
        <p:nvSpPr>
          <p:cNvPr id="3" name="Content Placeholder 2">
            <a:extLst>
              <a:ext uri="{FF2B5EF4-FFF2-40B4-BE49-F238E27FC236}">
                <a16:creationId xmlns:a16="http://schemas.microsoft.com/office/drawing/2014/main" id="{13E77812-60B2-40F9-A26A-F727ABB006DC}"/>
              </a:ext>
            </a:extLst>
          </p:cNvPr>
          <p:cNvSpPr>
            <a:spLocks noGrp="1"/>
          </p:cNvSpPr>
          <p:nvPr>
            <p:ph idx="1"/>
          </p:nvPr>
        </p:nvSpPr>
        <p:spPr/>
        <p:txBody>
          <a:bodyPr>
            <a:normAutofit/>
          </a:bodyPr>
          <a:lstStyle/>
          <a:p>
            <a:r>
              <a:rPr lang="en-US" dirty="0"/>
              <a:t>primarily serves the relationship between the designer and the data.</a:t>
            </a:r>
          </a:p>
          <a:p>
            <a:r>
              <a:rPr lang="en-US" dirty="0"/>
              <a:t>unidirectional encoding of information, meaning that the reader may not be able to decode the visual presentation to understand the underlying information.</a:t>
            </a:r>
          </a:p>
          <a:p>
            <a:r>
              <a:rPr lang="en-US" dirty="0"/>
              <a:t>Whereas both informative and persuasive visualizations are meant to be easily decodable—bidirectional in their encoding</a:t>
            </a:r>
          </a:p>
          <a:p>
            <a:r>
              <a:rPr lang="en-US" dirty="0"/>
              <a:t>visual art merely translates the data into a visual form.</a:t>
            </a:r>
          </a:p>
          <a:p>
            <a:r>
              <a:rPr lang="en-US" dirty="0"/>
              <a:t>The designer may intend only to condense it, translate it into a new medium, or make it beautiful;</a:t>
            </a:r>
          </a:p>
          <a:p>
            <a:endParaRPr lang="en-US" dirty="0"/>
          </a:p>
        </p:txBody>
      </p:sp>
      <p:sp>
        <p:nvSpPr>
          <p:cNvPr id="6" name="Slide Number Placeholder 5">
            <a:extLst>
              <a:ext uri="{FF2B5EF4-FFF2-40B4-BE49-F238E27FC236}">
                <a16:creationId xmlns:a16="http://schemas.microsoft.com/office/drawing/2014/main" id="{2020254B-A88A-46BB-AEBC-9451CB91C3BC}"/>
              </a:ext>
            </a:extLst>
          </p:cNvPr>
          <p:cNvSpPr>
            <a:spLocks noGrp="1"/>
          </p:cNvSpPr>
          <p:nvPr>
            <p:ph type="sldNum" sz="quarter" idx="12"/>
          </p:nvPr>
        </p:nvSpPr>
        <p:spPr/>
        <p:txBody>
          <a:bodyPr/>
          <a:lstStyle/>
          <a:p>
            <a:fld id="{23305676-A525-44F0-943E-FE252ECA109C}" type="slidenum">
              <a:rPr lang="en-US" smtClean="0"/>
              <a:t>85</a:t>
            </a:fld>
            <a:endParaRPr lang="en-US"/>
          </a:p>
        </p:txBody>
      </p:sp>
    </p:spTree>
    <p:extLst>
      <p:ext uri="{BB962C8B-B14F-4D97-AF65-F5344CB8AC3E}">
        <p14:creationId xmlns:p14="http://schemas.microsoft.com/office/powerpoint/2010/main" val="11493144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83A2-CCCF-4BD0-B6D7-8378B32B0BA8}"/>
              </a:ext>
            </a:extLst>
          </p:cNvPr>
          <p:cNvSpPr>
            <a:spLocks noGrp="1"/>
          </p:cNvSpPr>
          <p:nvPr>
            <p:ph type="title"/>
          </p:nvPr>
        </p:nvSpPr>
        <p:spPr/>
        <p:txBody>
          <a:bodyPr/>
          <a:lstStyle/>
          <a:p>
            <a:r>
              <a:rPr lang="en-US" dirty="0"/>
              <a:t>Ingredients of Successful Visualizations</a:t>
            </a:r>
          </a:p>
        </p:txBody>
      </p:sp>
      <p:sp>
        <p:nvSpPr>
          <p:cNvPr id="3" name="Content Placeholder 2">
            <a:extLst>
              <a:ext uri="{FF2B5EF4-FFF2-40B4-BE49-F238E27FC236}">
                <a16:creationId xmlns:a16="http://schemas.microsoft.com/office/drawing/2014/main" id="{CC1B1772-CF26-4E61-892B-3811EC64BD1D}"/>
              </a:ext>
            </a:extLst>
          </p:cNvPr>
          <p:cNvSpPr>
            <a:spLocks noGrp="1"/>
          </p:cNvSpPr>
          <p:nvPr>
            <p:ph idx="1"/>
          </p:nvPr>
        </p:nvSpPr>
        <p:spPr/>
        <p:txBody>
          <a:bodyPr/>
          <a:lstStyle/>
          <a:p>
            <a:r>
              <a:rPr lang="en-US" dirty="0"/>
              <a:t>This applies mainly to explanatory visualization.</a:t>
            </a:r>
          </a:p>
          <a:p>
            <a:r>
              <a:rPr lang="en-US" dirty="0"/>
              <a:t>While exploratory visualization is more about you finding out what’s in your data, </a:t>
            </a:r>
          </a:p>
          <a:p>
            <a:r>
              <a:rPr lang="en-US" dirty="0"/>
              <a:t>explanatory visualization is about you as a designer telling the story of the data to your reader.</a:t>
            </a:r>
          </a:p>
          <a:p>
            <a:pPr marL="971550" lvl="1" indent="-514350">
              <a:buFont typeface="+mj-lt"/>
              <a:buAutoNum type="arabicPeriod"/>
            </a:pPr>
            <a:r>
              <a:rPr lang="en-US" dirty="0"/>
              <a:t>Designer</a:t>
            </a:r>
          </a:p>
          <a:p>
            <a:pPr marL="971550" lvl="1" indent="-514350">
              <a:buFont typeface="+mj-lt"/>
              <a:buAutoNum type="arabicPeriod"/>
            </a:pPr>
            <a:r>
              <a:rPr lang="en-US" dirty="0"/>
              <a:t>Reader</a:t>
            </a:r>
          </a:p>
          <a:p>
            <a:pPr marL="971550" lvl="1" indent="-514350">
              <a:buFont typeface="+mj-lt"/>
              <a:buAutoNum type="arabicPeriod"/>
            </a:pPr>
            <a:r>
              <a:rPr lang="en-US" dirty="0"/>
              <a:t>Data</a:t>
            </a:r>
          </a:p>
          <a:p>
            <a:endParaRPr lang="en-US" dirty="0"/>
          </a:p>
          <a:p>
            <a:endParaRPr lang="en-US" dirty="0"/>
          </a:p>
        </p:txBody>
      </p:sp>
      <p:sp>
        <p:nvSpPr>
          <p:cNvPr id="6" name="Slide Number Placeholder 5">
            <a:extLst>
              <a:ext uri="{FF2B5EF4-FFF2-40B4-BE49-F238E27FC236}">
                <a16:creationId xmlns:a16="http://schemas.microsoft.com/office/drawing/2014/main" id="{A82D13E3-C1B6-4AF2-9A08-E26A0BB48A44}"/>
              </a:ext>
            </a:extLst>
          </p:cNvPr>
          <p:cNvSpPr>
            <a:spLocks noGrp="1"/>
          </p:cNvSpPr>
          <p:nvPr>
            <p:ph type="sldNum" sz="quarter" idx="12"/>
          </p:nvPr>
        </p:nvSpPr>
        <p:spPr/>
        <p:txBody>
          <a:bodyPr/>
          <a:lstStyle/>
          <a:p>
            <a:fld id="{23305676-A525-44F0-943E-FE252ECA109C}" type="slidenum">
              <a:rPr lang="en-US" smtClean="0"/>
              <a:t>86</a:t>
            </a:fld>
            <a:endParaRPr lang="en-US"/>
          </a:p>
        </p:txBody>
      </p:sp>
    </p:spTree>
    <p:extLst>
      <p:ext uri="{BB962C8B-B14F-4D97-AF65-F5344CB8AC3E}">
        <p14:creationId xmlns:p14="http://schemas.microsoft.com/office/powerpoint/2010/main" val="37104795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EE84-0EBF-4B35-BF4B-16549E38BDAD}"/>
              </a:ext>
            </a:extLst>
          </p:cNvPr>
          <p:cNvSpPr>
            <a:spLocks noGrp="1"/>
          </p:cNvSpPr>
          <p:nvPr>
            <p:ph type="title"/>
          </p:nvPr>
        </p:nvSpPr>
        <p:spPr/>
        <p:txBody>
          <a:bodyPr/>
          <a:lstStyle/>
          <a:p>
            <a:r>
              <a:rPr lang="en-US" dirty="0"/>
              <a:t>Designer</a:t>
            </a:r>
          </a:p>
        </p:txBody>
      </p:sp>
      <p:sp>
        <p:nvSpPr>
          <p:cNvPr id="3" name="Content Placeholder 2">
            <a:extLst>
              <a:ext uri="{FF2B5EF4-FFF2-40B4-BE49-F238E27FC236}">
                <a16:creationId xmlns:a16="http://schemas.microsoft.com/office/drawing/2014/main" id="{1ABF8DA4-BB80-477A-A93C-E6C093D7DBE7}"/>
              </a:ext>
            </a:extLst>
          </p:cNvPr>
          <p:cNvSpPr>
            <a:spLocks noGrp="1"/>
          </p:cNvSpPr>
          <p:nvPr>
            <p:ph idx="1"/>
          </p:nvPr>
        </p:nvSpPr>
        <p:spPr/>
        <p:txBody>
          <a:bodyPr/>
          <a:lstStyle/>
          <a:p>
            <a:r>
              <a:rPr lang="en-US" dirty="0"/>
              <a:t>As a designer, you have a goal</a:t>
            </a:r>
          </a:p>
          <a:p>
            <a:r>
              <a:rPr lang="en-US" dirty="0"/>
              <a:t>You may not be aware of it, but you are creating a visualization for some reason</a:t>
            </a:r>
          </a:p>
          <a:p>
            <a:r>
              <a:rPr lang="en-US" dirty="0"/>
              <a:t>Being aware of your motivations, goals, and priorities will help you design a successful visualization, </a:t>
            </a:r>
          </a:p>
          <a:p>
            <a:r>
              <a:rPr lang="en-US" dirty="0"/>
              <a:t>rather than merely create an arbitrary visual representation of your data</a:t>
            </a:r>
          </a:p>
        </p:txBody>
      </p:sp>
      <p:sp>
        <p:nvSpPr>
          <p:cNvPr id="6" name="Slide Number Placeholder 5">
            <a:extLst>
              <a:ext uri="{FF2B5EF4-FFF2-40B4-BE49-F238E27FC236}">
                <a16:creationId xmlns:a16="http://schemas.microsoft.com/office/drawing/2014/main" id="{75AB6E7F-AE12-468B-BFB0-403C0291E064}"/>
              </a:ext>
            </a:extLst>
          </p:cNvPr>
          <p:cNvSpPr>
            <a:spLocks noGrp="1"/>
          </p:cNvSpPr>
          <p:nvPr>
            <p:ph type="sldNum" sz="quarter" idx="12"/>
          </p:nvPr>
        </p:nvSpPr>
        <p:spPr/>
        <p:txBody>
          <a:bodyPr/>
          <a:lstStyle/>
          <a:p>
            <a:fld id="{23305676-A525-44F0-943E-FE252ECA109C}" type="slidenum">
              <a:rPr lang="en-US" smtClean="0"/>
              <a:t>87</a:t>
            </a:fld>
            <a:endParaRPr lang="en-US"/>
          </a:p>
        </p:txBody>
      </p:sp>
    </p:spTree>
    <p:extLst>
      <p:ext uri="{BB962C8B-B14F-4D97-AF65-F5344CB8AC3E}">
        <p14:creationId xmlns:p14="http://schemas.microsoft.com/office/powerpoint/2010/main" val="3368522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30070-74C8-41AE-BF55-B5B9BBC96D88}"/>
              </a:ext>
            </a:extLst>
          </p:cNvPr>
          <p:cNvSpPr>
            <a:spLocks noGrp="1"/>
          </p:cNvSpPr>
          <p:nvPr>
            <p:ph type="title"/>
          </p:nvPr>
        </p:nvSpPr>
        <p:spPr/>
        <p:txBody>
          <a:bodyPr/>
          <a:lstStyle/>
          <a:p>
            <a:r>
              <a:rPr lang="en-US" dirty="0"/>
              <a:t>Reader</a:t>
            </a:r>
          </a:p>
        </p:txBody>
      </p:sp>
      <p:sp>
        <p:nvSpPr>
          <p:cNvPr id="3" name="Content Placeholder 2">
            <a:extLst>
              <a:ext uri="{FF2B5EF4-FFF2-40B4-BE49-F238E27FC236}">
                <a16:creationId xmlns:a16="http://schemas.microsoft.com/office/drawing/2014/main" id="{B6141329-0350-4E3C-BFF3-3187DEBD6D0A}"/>
              </a:ext>
            </a:extLst>
          </p:cNvPr>
          <p:cNvSpPr>
            <a:spLocks noGrp="1"/>
          </p:cNvSpPr>
          <p:nvPr>
            <p:ph idx="1"/>
          </p:nvPr>
        </p:nvSpPr>
        <p:spPr/>
        <p:txBody>
          <a:bodyPr/>
          <a:lstStyle/>
          <a:p>
            <a:r>
              <a:rPr lang="en-US" dirty="0"/>
              <a:t>The second source of influence is the reader. </a:t>
            </a:r>
          </a:p>
          <a:p>
            <a:r>
              <a:rPr lang="en-US" dirty="0"/>
              <a:t>As the intended recipient of your ideas, the reader holds a very special place in the trinity and can be your biggest ally or your</a:t>
            </a:r>
          </a:p>
          <a:p>
            <a:r>
              <a:rPr lang="en-US" dirty="0"/>
              <a:t>biggest hurdle in clear communication—sometimes both.</a:t>
            </a:r>
          </a:p>
          <a:p>
            <a:r>
              <a:rPr lang="en-US" dirty="0"/>
              <a:t>Your success is measured by your reader’s success.</a:t>
            </a:r>
          </a:p>
          <a:p>
            <a:r>
              <a:rPr lang="en-US" dirty="0"/>
              <a:t>Another benefit to putting yourself in the reader’s shoes is that it will force you to simplify your explanations a bit.</a:t>
            </a:r>
          </a:p>
          <a:p>
            <a:r>
              <a:rPr lang="en-US" dirty="0"/>
              <a:t> purpose of the visualization is to take a story that is already known to you and tell it to somebody else</a:t>
            </a:r>
          </a:p>
        </p:txBody>
      </p:sp>
      <p:sp>
        <p:nvSpPr>
          <p:cNvPr id="6" name="Slide Number Placeholder 5">
            <a:extLst>
              <a:ext uri="{FF2B5EF4-FFF2-40B4-BE49-F238E27FC236}">
                <a16:creationId xmlns:a16="http://schemas.microsoft.com/office/drawing/2014/main" id="{E96F1C8F-0B0B-4561-9C00-77D38BC77A90}"/>
              </a:ext>
            </a:extLst>
          </p:cNvPr>
          <p:cNvSpPr>
            <a:spLocks noGrp="1"/>
          </p:cNvSpPr>
          <p:nvPr>
            <p:ph type="sldNum" sz="quarter" idx="12"/>
          </p:nvPr>
        </p:nvSpPr>
        <p:spPr/>
        <p:txBody>
          <a:bodyPr/>
          <a:lstStyle/>
          <a:p>
            <a:fld id="{23305676-A525-44F0-943E-FE252ECA109C}" type="slidenum">
              <a:rPr lang="en-US" smtClean="0"/>
              <a:t>88</a:t>
            </a:fld>
            <a:endParaRPr lang="en-US"/>
          </a:p>
        </p:txBody>
      </p:sp>
    </p:spTree>
    <p:extLst>
      <p:ext uri="{BB962C8B-B14F-4D97-AF65-F5344CB8AC3E}">
        <p14:creationId xmlns:p14="http://schemas.microsoft.com/office/powerpoint/2010/main" val="2289086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5300-73F3-4405-9B76-F2E55427F357}"/>
              </a:ext>
            </a:extLst>
          </p:cNvPr>
          <p:cNvSpPr>
            <a:spLocks noGrp="1"/>
          </p:cNvSpPr>
          <p:nvPr>
            <p:ph type="title"/>
          </p:nvPr>
        </p:nvSpPr>
        <p:spPr/>
        <p:txBody>
          <a:bodyPr/>
          <a:lstStyle/>
          <a:p>
            <a:r>
              <a:rPr lang="en-US" dirty="0"/>
              <a:t>Another thing to consider is learned social context</a:t>
            </a:r>
          </a:p>
        </p:txBody>
      </p:sp>
      <p:sp>
        <p:nvSpPr>
          <p:cNvPr id="3" name="Content Placeholder 2">
            <a:extLst>
              <a:ext uri="{FF2B5EF4-FFF2-40B4-BE49-F238E27FC236}">
                <a16:creationId xmlns:a16="http://schemas.microsoft.com/office/drawing/2014/main" id="{547EFA09-8478-4CAC-B14E-800A46F21416}"/>
              </a:ext>
            </a:extLst>
          </p:cNvPr>
          <p:cNvSpPr>
            <a:spLocks noGrp="1"/>
          </p:cNvSpPr>
          <p:nvPr>
            <p:ph idx="1"/>
          </p:nvPr>
        </p:nvSpPr>
        <p:spPr/>
        <p:txBody>
          <a:bodyPr/>
          <a:lstStyle/>
          <a:p>
            <a:r>
              <a:rPr lang="en-US" dirty="0"/>
              <a:t>What do colors mean?</a:t>
            </a:r>
          </a:p>
          <a:p>
            <a:r>
              <a:rPr lang="en-US" dirty="0"/>
              <a:t>Which direction it the reader used to reading in?</a:t>
            </a:r>
          </a:p>
          <a:p>
            <a:r>
              <a:rPr lang="en-US" dirty="0"/>
              <a:t>Which icons is he/she familiar with?</a:t>
            </a:r>
          </a:p>
        </p:txBody>
      </p:sp>
      <p:sp>
        <p:nvSpPr>
          <p:cNvPr id="6" name="Slide Number Placeholder 5">
            <a:extLst>
              <a:ext uri="{FF2B5EF4-FFF2-40B4-BE49-F238E27FC236}">
                <a16:creationId xmlns:a16="http://schemas.microsoft.com/office/drawing/2014/main" id="{9FF249AC-8DEA-4EAE-AA73-2F9FB23B39D4}"/>
              </a:ext>
            </a:extLst>
          </p:cNvPr>
          <p:cNvSpPr>
            <a:spLocks noGrp="1"/>
          </p:cNvSpPr>
          <p:nvPr>
            <p:ph type="sldNum" sz="quarter" idx="12"/>
          </p:nvPr>
        </p:nvSpPr>
        <p:spPr/>
        <p:txBody>
          <a:bodyPr/>
          <a:lstStyle/>
          <a:p>
            <a:fld id="{23305676-A525-44F0-943E-FE252ECA109C}" type="slidenum">
              <a:rPr lang="en-US" smtClean="0"/>
              <a:t>89</a:t>
            </a:fld>
            <a:endParaRPr lang="en-US"/>
          </a:p>
        </p:txBody>
      </p:sp>
    </p:spTree>
    <p:extLst>
      <p:ext uri="{BB962C8B-B14F-4D97-AF65-F5344CB8AC3E}">
        <p14:creationId xmlns:p14="http://schemas.microsoft.com/office/powerpoint/2010/main" val="834575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1859280" y="457201"/>
            <a:ext cx="2776728" cy="94487"/>
          </a:xfrm>
          <a:custGeom>
            <a:avLst/>
            <a:gdLst/>
            <a:ahLst/>
            <a:cxnLst/>
            <a:rect l="l" t="t" r="r" b="b"/>
            <a:pathLst>
              <a:path w="2776728" h="94487">
                <a:moveTo>
                  <a:pt x="0" y="94487"/>
                </a:moveTo>
                <a:lnTo>
                  <a:pt x="2776728" y="94487"/>
                </a:lnTo>
                <a:lnTo>
                  <a:pt x="2776728" y="0"/>
                </a:lnTo>
                <a:lnTo>
                  <a:pt x="0" y="0"/>
                </a:lnTo>
                <a:lnTo>
                  <a:pt x="0" y="94487"/>
                </a:lnTo>
                <a:close/>
              </a:path>
            </a:pathLst>
          </a:custGeom>
          <a:solidFill>
            <a:srgbClr val="465258"/>
          </a:solidFill>
        </p:spPr>
        <p:txBody>
          <a:bodyPr wrap="square" lIns="0" tIns="0" rIns="0" bIns="0" rtlCol="0">
            <a:noAutofit/>
          </a:bodyPr>
          <a:lstStyle/>
          <a:p>
            <a:endParaRPr/>
          </a:p>
        </p:txBody>
      </p:sp>
      <p:sp>
        <p:nvSpPr>
          <p:cNvPr id="8" name="object 8"/>
          <p:cNvSpPr/>
          <p:nvPr/>
        </p:nvSpPr>
        <p:spPr>
          <a:xfrm>
            <a:off x="7555993" y="454151"/>
            <a:ext cx="2776727" cy="97536"/>
          </a:xfrm>
          <a:custGeom>
            <a:avLst/>
            <a:gdLst/>
            <a:ahLst/>
            <a:cxnLst/>
            <a:rect l="l" t="t" r="r" b="b"/>
            <a:pathLst>
              <a:path w="2776727" h="97536">
                <a:moveTo>
                  <a:pt x="0" y="97536"/>
                </a:moveTo>
                <a:lnTo>
                  <a:pt x="2776727" y="97536"/>
                </a:lnTo>
                <a:lnTo>
                  <a:pt x="2776727" y="0"/>
                </a:lnTo>
                <a:lnTo>
                  <a:pt x="0" y="0"/>
                </a:lnTo>
                <a:lnTo>
                  <a:pt x="0" y="97536"/>
                </a:lnTo>
                <a:close/>
              </a:path>
            </a:pathLst>
          </a:custGeom>
          <a:solidFill>
            <a:srgbClr val="959FA7"/>
          </a:solidFill>
        </p:spPr>
        <p:txBody>
          <a:bodyPr wrap="square" lIns="0" tIns="0" rIns="0" bIns="0" rtlCol="0">
            <a:noAutofit/>
          </a:bodyPr>
          <a:lstStyle/>
          <a:p>
            <a:endParaRPr/>
          </a:p>
        </p:txBody>
      </p:sp>
      <p:sp>
        <p:nvSpPr>
          <p:cNvPr id="7" name="object 7"/>
          <p:cNvSpPr/>
          <p:nvPr/>
        </p:nvSpPr>
        <p:spPr>
          <a:xfrm>
            <a:off x="4706112" y="457201"/>
            <a:ext cx="2776728" cy="91439"/>
          </a:xfrm>
          <a:custGeom>
            <a:avLst/>
            <a:gdLst/>
            <a:ahLst/>
            <a:cxnLst/>
            <a:rect l="l" t="t" r="r" b="b"/>
            <a:pathLst>
              <a:path w="2776728" h="91439">
                <a:moveTo>
                  <a:pt x="0" y="91439"/>
                </a:moveTo>
                <a:lnTo>
                  <a:pt x="2776728" y="91439"/>
                </a:lnTo>
                <a:lnTo>
                  <a:pt x="2776728" y="0"/>
                </a:lnTo>
                <a:lnTo>
                  <a:pt x="0" y="0"/>
                </a:lnTo>
                <a:lnTo>
                  <a:pt x="0" y="91439"/>
                </a:lnTo>
                <a:close/>
              </a:path>
            </a:pathLst>
          </a:custGeom>
          <a:solidFill>
            <a:srgbClr val="1CACE3"/>
          </a:solidFill>
        </p:spPr>
        <p:txBody>
          <a:bodyPr wrap="square" lIns="0" tIns="0" rIns="0" bIns="0" rtlCol="0">
            <a:noAutofit/>
          </a:bodyPr>
          <a:lstStyle/>
          <a:p>
            <a:endParaRPr/>
          </a:p>
        </p:txBody>
      </p:sp>
      <p:sp>
        <p:nvSpPr>
          <p:cNvPr id="6" name="object 6"/>
          <p:cNvSpPr/>
          <p:nvPr/>
        </p:nvSpPr>
        <p:spPr>
          <a:xfrm>
            <a:off x="3480817" y="1487424"/>
            <a:ext cx="5230367" cy="4666488"/>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p:nvPr/>
        </p:nvSpPr>
        <p:spPr>
          <a:xfrm>
            <a:off x="2038604" y="1167695"/>
            <a:ext cx="3965822" cy="292100"/>
          </a:xfrm>
          <a:prstGeom prst="rect">
            <a:avLst/>
          </a:prstGeom>
        </p:spPr>
        <p:txBody>
          <a:bodyPr wrap="square" lIns="0" tIns="0" rIns="0" bIns="0" rtlCol="0">
            <a:noAutofit/>
          </a:bodyPr>
          <a:lstStyle/>
          <a:p>
            <a:pPr marL="12700">
              <a:lnSpc>
                <a:spcPts val="2255"/>
              </a:lnSpc>
              <a:spcBef>
                <a:spcPts val="112"/>
              </a:spcBef>
            </a:pPr>
            <a:r>
              <a:rPr sz="2100" dirty="0">
                <a:solidFill>
                  <a:srgbClr val="404040"/>
                </a:solidFill>
                <a:latin typeface="Franklin Gothic Demi"/>
                <a:cs typeface="Franklin Gothic Demi"/>
              </a:rPr>
              <a:t>WH</a:t>
            </a:r>
            <a:r>
              <a:rPr sz="2100" spc="-114" dirty="0">
                <a:solidFill>
                  <a:srgbClr val="404040"/>
                </a:solidFill>
                <a:latin typeface="Franklin Gothic Demi"/>
                <a:cs typeface="Franklin Gothic Demi"/>
              </a:rPr>
              <a:t>A</a:t>
            </a:r>
            <a:r>
              <a:rPr sz="2100" dirty="0">
                <a:solidFill>
                  <a:srgbClr val="404040"/>
                </a:solidFill>
                <a:latin typeface="Franklin Gothic Demi"/>
                <a:cs typeface="Franklin Gothic Demi"/>
              </a:rPr>
              <a:t>T</a:t>
            </a:r>
            <a:r>
              <a:rPr sz="2100" spc="4" dirty="0">
                <a:solidFill>
                  <a:srgbClr val="404040"/>
                </a:solidFill>
                <a:latin typeface="Franklin Gothic Demi"/>
                <a:cs typeface="Franklin Gothic Demi"/>
              </a:rPr>
              <a:t> </a:t>
            </a:r>
            <a:r>
              <a:rPr sz="2100" dirty="0">
                <a:solidFill>
                  <a:srgbClr val="404040"/>
                </a:solidFill>
                <a:latin typeface="Franklin Gothic Demi"/>
                <a:cs typeface="Franklin Gothic Demi"/>
              </a:rPr>
              <a:t>IS</a:t>
            </a:r>
            <a:r>
              <a:rPr sz="2100" spc="4" dirty="0">
                <a:solidFill>
                  <a:srgbClr val="404040"/>
                </a:solidFill>
                <a:latin typeface="Franklin Gothic Demi"/>
                <a:cs typeface="Franklin Gothic Demi"/>
              </a:rPr>
              <a:t> W</a:t>
            </a:r>
            <a:r>
              <a:rPr sz="2100" spc="-25" dirty="0">
                <a:solidFill>
                  <a:srgbClr val="404040"/>
                </a:solidFill>
                <a:latin typeface="Franklin Gothic Demi"/>
                <a:cs typeface="Franklin Gothic Demi"/>
              </a:rPr>
              <a:t>R</a:t>
            </a:r>
            <a:r>
              <a:rPr sz="2100" dirty="0">
                <a:solidFill>
                  <a:srgbClr val="404040"/>
                </a:solidFill>
                <a:latin typeface="Franklin Gothic Demi"/>
                <a:cs typeface="Franklin Gothic Demi"/>
              </a:rPr>
              <a:t>ONG IN </a:t>
            </a:r>
            <a:r>
              <a:rPr sz="2100" spc="9" dirty="0">
                <a:solidFill>
                  <a:srgbClr val="404040"/>
                </a:solidFill>
                <a:latin typeface="Franklin Gothic Demi"/>
                <a:cs typeface="Franklin Gothic Demi"/>
              </a:rPr>
              <a:t>T</a:t>
            </a:r>
            <a:r>
              <a:rPr sz="2100" dirty="0">
                <a:solidFill>
                  <a:srgbClr val="404040"/>
                </a:solidFill>
                <a:latin typeface="Franklin Gothic Demi"/>
                <a:cs typeface="Franklin Gothic Demi"/>
              </a:rPr>
              <a:t>HIS </a:t>
            </a:r>
            <a:r>
              <a:rPr sz="2100" spc="4" dirty="0">
                <a:solidFill>
                  <a:srgbClr val="404040"/>
                </a:solidFill>
                <a:latin typeface="Franklin Gothic Demi"/>
                <a:cs typeface="Franklin Gothic Demi"/>
              </a:rPr>
              <a:t>C</a:t>
            </a:r>
            <a:r>
              <a:rPr sz="2100" dirty="0">
                <a:solidFill>
                  <a:srgbClr val="404040"/>
                </a:solidFill>
                <a:latin typeface="Franklin Gothic Demi"/>
                <a:cs typeface="Franklin Gothic Demi"/>
              </a:rPr>
              <a:t>H</a:t>
            </a:r>
            <a:r>
              <a:rPr sz="2100" spc="-9" dirty="0">
                <a:solidFill>
                  <a:srgbClr val="404040"/>
                </a:solidFill>
                <a:latin typeface="Franklin Gothic Demi"/>
                <a:cs typeface="Franklin Gothic Demi"/>
              </a:rPr>
              <a:t>A</a:t>
            </a:r>
            <a:r>
              <a:rPr sz="2100" dirty="0">
                <a:solidFill>
                  <a:srgbClr val="404040"/>
                </a:solidFill>
                <a:latin typeface="Franklin Gothic Demi"/>
                <a:cs typeface="Franklin Gothic Demi"/>
              </a:rPr>
              <a:t>RT?</a:t>
            </a:r>
            <a:endParaRPr sz="2100">
              <a:latin typeface="Franklin Gothic Demi"/>
              <a:cs typeface="Franklin Gothic Demi"/>
            </a:endParaRPr>
          </a:p>
        </p:txBody>
      </p:sp>
      <p:sp>
        <p:nvSpPr>
          <p:cNvPr id="4" name="object 4"/>
          <p:cNvSpPr txBox="1"/>
          <p:nvPr/>
        </p:nvSpPr>
        <p:spPr>
          <a:xfrm>
            <a:off x="7555993" y="454151"/>
            <a:ext cx="2776727" cy="97536"/>
          </a:xfrm>
          <a:prstGeom prst="rect">
            <a:avLst/>
          </a:prstGeom>
        </p:spPr>
        <p:txBody>
          <a:bodyPr wrap="square" lIns="0" tIns="0" rIns="0" bIns="0" rtlCol="0">
            <a:noAutofit/>
          </a:bodyPr>
          <a:lstStyle/>
          <a:p>
            <a:pPr marL="25400">
              <a:lnSpc>
                <a:spcPts val="750"/>
              </a:lnSpc>
              <a:spcBef>
                <a:spcPts val="18"/>
              </a:spcBef>
            </a:pPr>
            <a:endParaRPr sz="750"/>
          </a:p>
        </p:txBody>
      </p:sp>
      <p:sp>
        <p:nvSpPr>
          <p:cNvPr id="3" name="object 3"/>
          <p:cNvSpPr txBox="1"/>
          <p:nvPr/>
        </p:nvSpPr>
        <p:spPr>
          <a:xfrm>
            <a:off x="4706112" y="457200"/>
            <a:ext cx="2776728" cy="91440"/>
          </a:xfrm>
          <a:prstGeom prst="rect">
            <a:avLst/>
          </a:prstGeom>
        </p:spPr>
        <p:txBody>
          <a:bodyPr wrap="square" lIns="0" tIns="0" rIns="0" bIns="0" rtlCol="0">
            <a:noAutofit/>
          </a:bodyPr>
          <a:lstStyle/>
          <a:p>
            <a:pPr marL="25400">
              <a:lnSpc>
                <a:spcPts val="700"/>
              </a:lnSpc>
              <a:spcBef>
                <a:spcPts val="20"/>
              </a:spcBef>
            </a:pPr>
            <a:endParaRPr sz="700"/>
          </a:p>
        </p:txBody>
      </p:sp>
      <p:sp>
        <p:nvSpPr>
          <p:cNvPr id="2" name="object 2"/>
          <p:cNvSpPr txBox="1"/>
          <p:nvPr/>
        </p:nvSpPr>
        <p:spPr>
          <a:xfrm>
            <a:off x="1859280" y="457200"/>
            <a:ext cx="2776728" cy="94488"/>
          </a:xfrm>
          <a:prstGeom prst="rect">
            <a:avLst/>
          </a:prstGeom>
        </p:spPr>
        <p:txBody>
          <a:bodyPr wrap="square" lIns="0" tIns="0" rIns="0" bIns="0" rtlCol="0">
            <a:noAutofit/>
          </a:bodyPr>
          <a:lstStyle/>
          <a:p>
            <a:pPr marL="25400">
              <a:lnSpc>
                <a:spcPts val="700"/>
              </a:lnSpc>
              <a:spcBef>
                <a:spcPts val="44"/>
              </a:spcBef>
            </a:pPr>
            <a:endParaRPr sz="700"/>
          </a:p>
        </p:txBody>
      </p:sp>
      <p:sp>
        <p:nvSpPr>
          <p:cNvPr id="12" name="Slide Number Placeholder 11">
            <a:extLst>
              <a:ext uri="{FF2B5EF4-FFF2-40B4-BE49-F238E27FC236}">
                <a16:creationId xmlns:a16="http://schemas.microsoft.com/office/drawing/2014/main" id="{FD7C4103-9836-40B7-82B2-A0B3E23F7D3D}"/>
              </a:ext>
            </a:extLst>
          </p:cNvPr>
          <p:cNvSpPr>
            <a:spLocks noGrp="1"/>
          </p:cNvSpPr>
          <p:nvPr>
            <p:ph type="sldNum" sz="quarter" idx="12"/>
          </p:nvPr>
        </p:nvSpPr>
        <p:spPr/>
        <p:txBody>
          <a:bodyPr/>
          <a:lstStyle/>
          <a:p>
            <a:fld id="{23305676-A525-44F0-943E-FE252ECA109C}" type="slidenum">
              <a:rPr lang="en-US" smtClean="0"/>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85764-4040-43F0-8088-6C701A926C21}"/>
              </a:ext>
            </a:extLst>
          </p:cNvPr>
          <p:cNvSpPr>
            <a:spLocks noGrp="1"/>
          </p:cNvSpPr>
          <p:nvPr>
            <p:ph type="title"/>
          </p:nvPr>
        </p:nvSpPr>
        <p:spPr/>
        <p:txBody>
          <a:bodyPr/>
          <a:lstStyle/>
          <a:p>
            <a:r>
              <a:rPr lang="en-US" dirty="0"/>
              <a:t>Context of Use</a:t>
            </a:r>
          </a:p>
        </p:txBody>
      </p:sp>
      <p:sp>
        <p:nvSpPr>
          <p:cNvPr id="3" name="Content Placeholder 2">
            <a:extLst>
              <a:ext uri="{FF2B5EF4-FFF2-40B4-BE49-F238E27FC236}">
                <a16:creationId xmlns:a16="http://schemas.microsoft.com/office/drawing/2014/main" id="{01919431-7EE2-450F-8E59-68A2BBB15379}"/>
              </a:ext>
            </a:extLst>
          </p:cNvPr>
          <p:cNvSpPr>
            <a:spLocks noGrp="1"/>
          </p:cNvSpPr>
          <p:nvPr>
            <p:ph idx="1"/>
          </p:nvPr>
        </p:nvSpPr>
        <p:spPr/>
        <p:txBody>
          <a:bodyPr/>
          <a:lstStyle/>
          <a:p>
            <a:pPr marL="0" indent="0">
              <a:buNone/>
            </a:pPr>
            <a:r>
              <a:rPr lang="en-US" dirty="0"/>
              <a:t>The key questions to ask here are ones like:</a:t>
            </a:r>
          </a:p>
          <a:p>
            <a:pPr marL="0" indent="0">
              <a:buNone/>
            </a:pPr>
            <a:endParaRPr lang="en-US" dirty="0"/>
          </a:p>
          <a:p>
            <a:r>
              <a:rPr lang="en-US" dirty="0"/>
              <a:t>What information does my reader need to be successful?</a:t>
            </a:r>
          </a:p>
          <a:p>
            <a:r>
              <a:rPr lang="en-US" dirty="0"/>
              <a:t>How much detail does he/she need?</a:t>
            </a:r>
          </a:p>
          <a:p>
            <a:r>
              <a:rPr lang="en-US" dirty="0"/>
              <a:t>How long does he/she have to make it effective?</a:t>
            </a:r>
          </a:p>
          <a:p>
            <a:r>
              <a:rPr lang="en-US" dirty="0"/>
              <a:t>Once you understand the context in which the reader is operating, you can discern which information he/she needs</a:t>
            </a:r>
          </a:p>
          <a:p>
            <a:endParaRPr lang="en-US" dirty="0"/>
          </a:p>
        </p:txBody>
      </p:sp>
      <p:sp>
        <p:nvSpPr>
          <p:cNvPr id="6" name="Slide Number Placeholder 5">
            <a:extLst>
              <a:ext uri="{FF2B5EF4-FFF2-40B4-BE49-F238E27FC236}">
                <a16:creationId xmlns:a16="http://schemas.microsoft.com/office/drawing/2014/main" id="{52C75056-C270-4B1F-96BD-C49355ED94CD}"/>
              </a:ext>
            </a:extLst>
          </p:cNvPr>
          <p:cNvSpPr>
            <a:spLocks noGrp="1"/>
          </p:cNvSpPr>
          <p:nvPr>
            <p:ph type="sldNum" sz="quarter" idx="12"/>
          </p:nvPr>
        </p:nvSpPr>
        <p:spPr/>
        <p:txBody>
          <a:bodyPr/>
          <a:lstStyle/>
          <a:p>
            <a:fld id="{23305676-A525-44F0-943E-FE252ECA109C}" type="slidenum">
              <a:rPr lang="en-US" smtClean="0"/>
              <a:t>90</a:t>
            </a:fld>
            <a:endParaRPr lang="en-US"/>
          </a:p>
        </p:txBody>
      </p:sp>
    </p:spTree>
    <p:extLst>
      <p:ext uri="{BB962C8B-B14F-4D97-AF65-F5344CB8AC3E}">
        <p14:creationId xmlns:p14="http://schemas.microsoft.com/office/powerpoint/2010/main" val="39977041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815E2-343B-4532-88E9-AAD2986DAA9F}"/>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F29CC53F-A4BE-4568-8F39-DD099FE04618}"/>
              </a:ext>
            </a:extLst>
          </p:cNvPr>
          <p:cNvSpPr>
            <a:spLocks noGrp="1"/>
          </p:cNvSpPr>
          <p:nvPr>
            <p:ph idx="1"/>
          </p:nvPr>
        </p:nvSpPr>
        <p:spPr/>
        <p:txBody>
          <a:bodyPr>
            <a:normAutofit/>
          </a:bodyPr>
          <a:lstStyle/>
          <a:p>
            <a:r>
              <a:rPr lang="en-US" dirty="0"/>
              <a:t>The third source of influence in designing a visualization is your data</a:t>
            </a:r>
          </a:p>
          <a:p>
            <a:r>
              <a:rPr lang="en-US" dirty="0"/>
              <a:t>The best visualizations will reveal what is interesting about specific data set</a:t>
            </a:r>
          </a:p>
          <a:p>
            <a:r>
              <a:rPr lang="en-US" dirty="0"/>
              <a:t>Different data may require different approaches, encodings, or techniques to reveal its interesting aspects.</a:t>
            </a:r>
          </a:p>
          <a:p>
            <a:endParaRPr lang="en-US" dirty="0"/>
          </a:p>
        </p:txBody>
      </p:sp>
      <p:sp>
        <p:nvSpPr>
          <p:cNvPr id="6" name="Slide Number Placeholder 5">
            <a:extLst>
              <a:ext uri="{FF2B5EF4-FFF2-40B4-BE49-F238E27FC236}">
                <a16:creationId xmlns:a16="http://schemas.microsoft.com/office/drawing/2014/main" id="{9AF3026B-4BEF-4ADB-8D2C-913F8C4E3E4F}"/>
              </a:ext>
            </a:extLst>
          </p:cNvPr>
          <p:cNvSpPr>
            <a:spLocks noGrp="1"/>
          </p:cNvSpPr>
          <p:nvPr>
            <p:ph type="sldNum" sz="quarter" idx="12"/>
          </p:nvPr>
        </p:nvSpPr>
        <p:spPr/>
        <p:txBody>
          <a:bodyPr/>
          <a:lstStyle/>
          <a:p>
            <a:fld id="{23305676-A525-44F0-943E-FE252ECA109C}" type="slidenum">
              <a:rPr lang="en-US" smtClean="0"/>
              <a:t>91</a:t>
            </a:fld>
            <a:endParaRPr lang="en-US"/>
          </a:p>
        </p:txBody>
      </p:sp>
    </p:spTree>
    <p:extLst>
      <p:ext uri="{BB962C8B-B14F-4D97-AF65-F5344CB8AC3E}">
        <p14:creationId xmlns:p14="http://schemas.microsoft.com/office/powerpoint/2010/main" val="3625868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BBFE3-7776-4503-89FC-13A2E9A89917}"/>
              </a:ext>
            </a:extLst>
          </p:cNvPr>
          <p:cNvSpPr>
            <a:spLocks noGrp="1"/>
          </p:cNvSpPr>
          <p:nvPr>
            <p:ph type="title"/>
          </p:nvPr>
        </p:nvSpPr>
        <p:spPr/>
        <p:txBody>
          <a:bodyPr>
            <a:normAutofit/>
          </a:bodyPr>
          <a:lstStyle/>
          <a:p>
            <a:r>
              <a:rPr lang="en-US" sz="4000" dirty="0"/>
              <a:t>The type of basic questions you will want to ask about your data include:</a:t>
            </a:r>
          </a:p>
        </p:txBody>
      </p:sp>
      <p:sp>
        <p:nvSpPr>
          <p:cNvPr id="3" name="Content Placeholder 2">
            <a:extLst>
              <a:ext uri="{FF2B5EF4-FFF2-40B4-BE49-F238E27FC236}">
                <a16:creationId xmlns:a16="http://schemas.microsoft.com/office/drawing/2014/main" id="{B8465A69-8C63-487A-BF23-4324CF4C7874}"/>
              </a:ext>
            </a:extLst>
          </p:cNvPr>
          <p:cNvSpPr>
            <a:spLocks noGrp="1"/>
          </p:cNvSpPr>
          <p:nvPr>
            <p:ph idx="1"/>
          </p:nvPr>
        </p:nvSpPr>
        <p:spPr/>
        <p:txBody>
          <a:bodyPr>
            <a:normAutofit fontScale="92500" lnSpcReduction="10000"/>
          </a:bodyPr>
          <a:lstStyle/>
          <a:p>
            <a:r>
              <a:rPr lang="en-US" dirty="0"/>
              <a:t>Is it a time-series? A hierarchy?</a:t>
            </a:r>
          </a:p>
          <a:p>
            <a:r>
              <a:rPr lang="en-US" dirty="0"/>
              <a:t>How many dimensions does it have? Which are the most important ones?</a:t>
            </a:r>
          </a:p>
          <a:p>
            <a:r>
              <a:rPr lang="en-US" dirty="0"/>
              <a:t>What sort of relationships do they have (e.g., one-to-one or many-to-many)?</a:t>
            </a:r>
          </a:p>
          <a:p>
            <a:r>
              <a:rPr lang="en-US" dirty="0"/>
              <a:t>How many variables are they?</a:t>
            </a:r>
          </a:p>
          <a:p>
            <a:r>
              <a:rPr lang="en-US" dirty="0"/>
              <a:t>Are the values categorical? Discrete or continuous? Linear or non-linear? How are they bounded?</a:t>
            </a:r>
          </a:p>
          <a:p>
            <a:r>
              <a:rPr lang="en-US" dirty="0"/>
              <a:t>How many categories are there?</a:t>
            </a:r>
          </a:p>
          <a:p>
            <a:r>
              <a:rPr lang="en-US" dirty="0"/>
              <a:t>understanding about the shape of your data will inform your design decisions.</a:t>
            </a:r>
          </a:p>
        </p:txBody>
      </p:sp>
      <p:sp>
        <p:nvSpPr>
          <p:cNvPr id="6" name="Slide Number Placeholder 5">
            <a:extLst>
              <a:ext uri="{FF2B5EF4-FFF2-40B4-BE49-F238E27FC236}">
                <a16:creationId xmlns:a16="http://schemas.microsoft.com/office/drawing/2014/main" id="{E76D4720-591B-4A13-BCA0-9E6C427DE1C1}"/>
              </a:ext>
            </a:extLst>
          </p:cNvPr>
          <p:cNvSpPr>
            <a:spLocks noGrp="1"/>
          </p:cNvSpPr>
          <p:nvPr>
            <p:ph type="sldNum" sz="quarter" idx="12"/>
          </p:nvPr>
        </p:nvSpPr>
        <p:spPr/>
        <p:txBody>
          <a:bodyPr/>
          <a:lstStyle/>
          <a:p>
            <a:fld id="{23305676-A525-44F0-943E-FE252ECA109C}" type="slidenum">
              <a:rPr lang="en-US" smtClean="0"/>
              <a:t>92</a:t>
            </a:fld>
            <a:endParaRPr lang="en-US"/>
          </a:p>
        </p:txBody>
      </p:sp>
    </p:spTree>
    <p:extLst>
      <p:ext uri="{BB962C8B-B14F-4D97-AF65-F5344CB8AC3E}">
        <p14:creationId xmlns:p14="http://schemas.microsoft.com/office/powerpoint/2010/main" val="37748379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B2A6F-3526-4C96-9B28-EC84CA9E0D21}"/>
              </a:ext>
            </a:extLst>
          </p:cNvPr>
          <p:cNvSpPr>
            <a:spLocks noGrp="1"/>
          </p:cNvSpPr>
          <p:nvPr>
            <p:ph type="title"/>
          </p:nvPr>
        </p:nvSpPr>
        <p:spPr/>
        <p:txBody>
          <a:bodyPr/>
          <a:lstStyle/>
          <a:p>
            <a:r>
              <a:rPr lang="en-US" dirty="0"/>
              <a:t>Choose Appropriate Visual Encodings</a:t>
            </a:r>
          </a:p>
        </p:txBody>
      </p:sp>
      <p:sp>
        <p:nvSpPr>
          <p:cNvPr id="3" name="Content Placeholder 2">
            <a:extLst>
              <a:ext uri="{FF2B5EF4-FFF2-40B4-BE49-F238E27FC236}">
                <a16:creationId xmlns:a16="http://schemas.microsoft.com/office/drawing/2014/main" id="{8B745C58-F458-4C25-9448-85F9D765799C}"/>
              </a:ext>
            </a:extLst>
          </p:cNvPr>
          <p:cNvSpPr>
            <a:spLocks noGrp="1"/>
          </p:cNvSpPr>
          <p:nvPr>
            <p:ph idx="1"/>
          </p:nvPr>
        </p:nvSpPr>
        <p:spPr/>
        <p:txBody>
          <a:bodyPr/>
          <a:lstStyle/>
          <a:p>
            <a:r>
              <a:rPr lang="en-US" dirty="0"/>
              <a:t>Natural Ordering</a:t>
            </a:r>
          </a:p>
          <a:p>
            <a:r>
              <a:rPr lang="en-US" dirty="0"/>
              <a:t>Distinct Values</a:t>
            </a:r>
          </a:p>
          <a:p>
            <a:r>
              <a:rPr lang="en-US" dirty="0"/>
              <a:t>Redundant Encoding</a:t>
            </a:r>
          </a:p>
          <a:p>
            <a:r>
              <a:rPr lang="en-US" dirty="0"/>
              <a:t>Default Vs Innovative formats</a:t>
            </a:r>
          </a:p>
        </p:txBody>
      </p:sp>
      <p:sp>
        <p:nvSpPr>
          <p:cNvPr id="6" name="Slide Number Placeholder 5">
            <a:extLst>
              <a:ext uri="{FF2B5EF4-FFF2-40B4-BE49-F238E27FC236}">
                <a16:creationId xmlns:a16="http://schemas.microsoft.com/office/drawing/2014/main" id="{333E1A80-0FCD-4D91-BC68-F93C1817E588}"/>
              </a:ext>
            </a:extLst>
          </p:cNvPr>
          <p:cNvSpPr>
            <a:spLocks noGrp="1"/>
          </p:cNvSpPr>
          <p:nvPr>
            <p:ph type="sldNum" sz="quarter" idx="12"/>
          </p:nvPr>
        </p:nvSpPr>
        <p:spPr/>
        <p:txBody>
          <a:bodyPr/>
          <a:lstStyle/>
          <a:p>
            <a:fld id="{23305676-A525-44F0-943E-FE252ECA109C}" type="slidenum">
              <a:rPr lang="en-US" smtClean="0"/>
              <a:t>93</a:t>
            </a:fld>
            <a:endParaRPr lang="en-US"/>
          </a:p>
        </p:txBody>
      </p:sp>
    </p:spTree>
    <p:extLst>
      <p:ext uri="{BB962C8B-B14F-4D97-AF65-F5344CB8AC3E}">
        <p14:creationId xmlns:p14="http://schemas.microsoft.com/office/powerpoint/2010/main" val="36696634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4E247-980C-4A68-A453-09A7B2035F73}"/>
              </a:ext>
            </a:extLst>
          </p:cNvPr>
          <p:cNvSpPr>
            <a:spLocks noGrp="1"/>
          </p:cNvSpPr>
          <p:nvPr>
            <p:ph type="title"/>
          </p:nvPr>
        </p:nvSpPr>
        <p:spPr/>
        <p:txBody>
          <a:bodyPr/>
          <a:lstStyle/>
          <a:p>
            <a:r>
              <a:rPr lang="en-US" dirty="0"/>
              <a:t>Natural Ordering</a:t>
            </a:r>
          </a:p>
        </p:txBody>
      </p:sp>
      <p:sp>
        <p:nvSpPr>
          <p:cNvPr id="3" name="Content Placeholder 2">
            <a:extLst>
              <a:ext uri="{FF2B5EF4-FFF2-40B4-BE49-F238E27FC236}">
                <a16:creationId xmlns:a16="http://schemas.microsoft.com/office/drawing/2014/main" id="{35AE4366-DAE7-4BBD-8E6B-6921501FC413}"/>
              </a:ext>
            </a:extLst>
          </p:cNvPr>
          <p:cNvSpPr>
            <a:spLocks noGrp="1"/>
          </p:cNvSpPr>
          <p:nvPr>
            <p:ph idx="1"/>
          </p:nvPr>
        </p:nvSpPr>
        <p:spPr/>
        <p:txBody>
          <a:bodyPr>
            <a:normAutofit/>
          </a:bodyPr>
          <a:lstStyle/>
          <a:p>
            <a:r>
              <a:rPr lang="en-US" dirty="0"/>
              <a:t>Whether a visual property has a natural ordering is determined by whether the mechanics of our visual system and  the “software” in our brains automatically—unintentionally—assign an order, or ranking, to different values of that property.</a:t>
            </a:r>
          </a:p>
          <a:p>
            <a:r>
              <a:rPr lang="en-US" dirty="0"/>
              <a:t>Position, length, Line thickness or weight has a natural ordering; </a:t>
            </a:r>
          </a:p>
          <a:p>
            <a:r>
              <a:rPr lang="en-US" dirty="0"/>
              <a:t>Texture, line style (solid, dotted, dashed) doesn’t.</a:t>
            </a:r>
          </a:p>
          <a:p>
            <a:r>
              <a:rPr lang="en-US" dirty="0"/>
              <a:t>Quantitative differences (27, 33, 41), or </a:t>
            </a:r>
          </a:p>
          <a:p>
            <a:r>
              <a:rPr lang="en-US" dirty="0"/>
              <a:t>Ordinal differences (small, medium, large, enormous).</a:t>
            </a:r>
          </a:p>
          <a:p>
            <a:endParaRPr lang="en-US" dirty="0"/>
          </a:p>
        </p:txBody>
      </p:sp>
      <p:sp>
        <p:nvSpPr>
          <p:cNvPr id="6" name="Slide Number Placeholder 5">
            <a:extLst>
              <a:ext uri="{FF2B5EF4-FFF2-40B4-BE49-F238E27FC236}">
                <a16:creationId xmlns:a16="http://schemas.microsoft.com/office/drawing/2014/main" id="{699A1285-77D1-48B6-AABE-28CA5E2B0D3A}"/>
              </a:ext>
            </a:extLst>
          </p:cNvPr>
          <p:cNvSpPr>
            <a:spLocks noGrp="1"/>
          </p:cNvSpPr>
          <p:nvPr>
            <p:ph type="sldNum" sz="quarter" idx="12"/>
          </p:nvPr>
        </p:nvSpPr>
        <p:spPr/>
        <p:txBody>
          <a:bodyPr/>
          <a:lstStyle/>
          <a:p>
            <a:fld id="{23305676-A525-44F0-943E-FE252ECA109C}" type="slidenum">
              <a:rPr lang="en-US" smtClean="0"/>
              <a:t>94</a:t>
            </a:fld>
            <a:endParaRPr lang="en-US"/>
          </a:p>
        </p:txBody>
      </p:sp>
    </p:spTree>
    <p:extLst>
      <p:ext uri="{BB962C8B-B14F-4D97-AF65-F5344CB8AC3E}">
        <p14:creationId xmlns:p14="http://schemas.microsoft.com/office/powerpoint/2010/main" val="36905227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34D8-24FC-4814-97CE-D3F4AC592F6B}"/>
              </a:ext>
            </a:extLst>
          </p:cNvPr>
          <p:cNvSpPr>
            <a:spLocks noGrp="1"/>
          </p:cNvSpPr>
          <p:nvPr>
            <p:ph type="title"/>
          </p:nvPr>
        </p:nvSpPr>
        <p:spPr/>
        <p:txBody>
          <a:bodyPr/>
          <a:lstStyle/>
          <a:p>
            <a:r>
              <a:rPr lang="en-US" dirty="0"/>
              <a:t>Color is not ordered</a:t>
            </a:r>
          </a:p>
        </p:txBody>
      </p:sp>
      <p:sp>
        <p:nvSpPr>
          <p:cNvPr id="3" name="Content Placeholder 2">
            <a:extLst>
              <a:ext uri="{FF2B5EF4-FFF2-40B4-BE49-F238E27FC236}">
                <a16:creationId xmlns:a16="http://schemas.microsoft.com/office/drawing/2014/main" id="{EF3F7A5C-E764-4877-A81B-74149BC177CD}"/>
              </a:ext>
            </a:extLst>
          </p:cNvPr>
          <p:cNvSpPr>
            <a:spLocks noGrp="1"/>
          </p:cNvSpPr>
          <p:nvPr>
            <p:ph idx="1"/>
          </p:nvPr>
        </p:nvSpPr>
        <p:spPr/>
        <p:txBody>
          <a:bodyPr/>
          <a:lstStyle/>
          <a:p>
            <a:r>
              <a:rPr lang="en-US" dirty="0"/>
              <a:t>We have strong social conventions about color</a:t>
            </a:r>
          </a:p>
          <a:p>
            <a:r>
              <a:rPr lang="en-US" dirty="0"/>
              <a:t>there is an ordering by wavelength in the physical world</a:t>
            </a:r>
          </a:p>
          <a:p>
            <a:r>
              <a:rPr lang="en-US" dirty="0"/>
              <a:t>but color does not have a non-negotiable natural ordering built into the brain.</a:t>
            </a:r>
          </a:p>
          <a:p>
            <a:r>
              <a:rPr lang="en-US" dirty="0"/>
              <a:t>You can’t depend on everyone to agree that yellow follows purple in the way that you can depend on them to agree that four follows three.</a:t>
            </a:r>
          </a:p>
        </p:txBody>
      </p:sp>
      <p:sp>
        <p:nvSpPr>
          <p:cNvPr id="6" name="Slide Number Placeholder 5">
            <a:extLst>
              <a:ext uri="{FF2B5EF4-FFF2-40B4-BE49-F238E27FC236}">
                <a16:creationId xmlns:a16="http://schemas.microsoft.com/office/drawing/2014/main" id="{D9D03C4C-E03A-411E-97E9-5170A4D219AE}"/>
              </a:ext>
            </a:extLst>
          </p:cNvPr>
          <p:cNvSpPr>
            <a:spLocks noGrp="1"/>
          </p:cNvSpPr>
          <p:nvPr>
            <p:ph type="sldNum" sz="quarter" idx="12"/>
          </p:nvPr>
        </p:nvSpPr>
        <p:spPr/>
        <p:txBody>
          <a:bodyPr/>
          <a:lstStyle/>
          <a:p>
            <a:fld id="{23305676-A525-44F0-943E-FE252ECA109C}" type="slidenum">
              <a:rPr lang="en-US" smtClean="0"/>
              <a:t>95</a:t>
            </a:fld>
            <a:endParaRPr lang="en-US"/>
          </a:p>
        </p:txBody>
      </p:sp>
    </p:spTree>
    <p:extLst>
      <p:ext uri="{BB962C8B-B14F-4D97-AF65-F5344CB8AC3E}">
        <p14:creationId xmlns:p14="http://schemas.microsoft.com/office/powerpoint/2010/main" val="27032163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448A0-5950-4AC9-95E3-20121626DA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0D1C41-A8E8-4D06-BB6D-DCC0730505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32CF631-8CC8-49BA-9958-B675379D8E0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32547" y="933152"/>
            <a:ext cx="8470232" cy="4114800"/>
          </a:xfrm>
          <a:prstGeom prst="rect">
            <a:avLst/>
          </a:prstGeom>
        </p:spPr>
      </p:pic>
      <p:pic>
        <p:nvPicPr>
          <p:cNvPr id="6" name="Picture 5">
            <a:extLst>
              <a:ext uri="{FF2B5EF4-FFF2-40B4-BE49-F238E27FC236}">
                <a16:creationId xmlns:a16="http://schemas.microsoft.com/office/drawing/2014/main" id="{BEE0EA9C-5030-431F-93B6-24F733A8FC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8200" y="5421293"/>
            <a:ext cx="10515600" cy="699826"/>
          </a:xfrm>
          <a:prstGeom prst="rect">
            <a:avLst/>
          </a:prstGeom>
        </p:spPr>
      </p:pic>
      <p:sp>
        <p:nvSpPr>
          <p:cNvPr id="8" name="Slide Number Placeholder 7">
            <a:extLst>
              <a:ext uri="{FF2B5EF4-FFF2-40B4-BE49-F238E27FC236}">
                <a16:creationId xmlns:a16="http://schemas.microsoft.com/office/drawing/2014/main" id="{1D53A3C1-8FDE-4AC2-B35A-5BB9F5B425E2}"/>
              </a:ext>
            </a:extLst>
          </p:cNvPr>
          <p:cNvSpPr>
            <a:spLocks noGrp="1"/>
          </p:cNvSpPr>
          <p:nvPr>
            <p:ph type="sldNum" sz="quarter" idx="12"/>
          </p:nvPr>
        </p:nvSpPr>
        <p:spPr/>
        <p:txBody>
          <a:bodyPr/>
          <a:lstStyle/>
          <a:p>
            <a:fld id="{23305676-A525-44F0-943E-FE252ECA109C}" type="slidenum">
              <a:rPr lang="en-US" smtClean="0"/>
              <a:t>96</a:t>
            </a:fld>
            <a:endParaRPr lang="en-US"/>
          </a:p>
        </p:txBody>
      </p:sp>
    </p:spTree>
    <p:extLst>
      <p:ext uri="{BB962C8B-B14F-4D97-AF65-F5344CB8AC3E}">
        <p14:creationId xmlns:p14="http://schemas.microsoft.com/office/powerpoint/2010/main" val="17294080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697B-04D5-46B4-8C61-3C04D134C2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B86C9A-82B2-4EE7-960D-205BCF84F67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491E47E-4C69-4A5C-9471-4DD16341E4AC}"/>
              </a:ext>
            </a:extLst>
          </p:cNvPr>
          <p:cNvPicPr>
            <a:picLocks noChangeAspect="1"/>
          </p:cNvPicPr>
          <p:nvPr/>
        </p:nvPicPr>
        <p:blipFill>
          <a:blip r:embed="rId2"/>
          <a:stretch>
            <a:fillRect/>
          </a:stretch>
        </p:blipFill>
        <p:spPr>
          <a:xfrm>
            <a:off x="1648326" y="372981"/>
            <a:ext cx="8807115" cy="3558538"/>
          </a:xfrm>
          <a:prstGeom prst="rect">
            <a:avLst/>
          </a:prstGeom>
        </p:spPr>
      </p:pic>
      <p:pic>
        <p:nvPicPr>
          <p:cNvPr id="7" name="Picture 6">
            <a:extLst>
              <a:ext uri="{FF2B5EF4-FFF2-40B4-BE49-F238E27FC236}">
                <a16:creationId xmlns:a16="http://schemas.microsoft.com/office/drawing/2014/main" id="{8EECD7BA-F3E1-4195-A6A1-14D88E98E716}"/>
              </a:ext>
            </a:extLst>
          </p:cNvPr>
          <p:cNvPicPr>
            <a:picLocks noChangeAspect="1"/>
          </p:cNvPicPr>
          <p:nvPr/>
        </p:nvPicPr>
        <p:blipFill>
          <a:blip r:embed="rId3"/>
          <a:stretch>
            <a:fillRect/>
          </a:stretch>
        </p:blipFill>
        <p:spPr>
          <a:xfrm>
            <a:off x="4373873" y="3946142"/>
            <a:ext cx="3699316" cy="1179313"/>
          </a:xfrm>
          <a:prstGeom prst="rect">
            <a:avLst/>
          </a:prstGeom>
        </p:spPr>
      </p:pic>
      <p:pic>
        <p:nvPicPr>
          <p:cNvPr id="9" name="Picture 8">
            <a:extLst>
              <a:ext uri="{FF2B5EF4-FFF2-40B4-BE49-F238E27FC236}">
                <a16:creationId xmlns:a16="http://schemas.microsoft.com/office/drawing/2014/main" id="{E5AE4B62-0599-4249-981D-ED066766EFF2}"/>
              </a:ext>
            </a:extLst>
          </p:cNvPr>
          <p:cNvPicPr>
            <a:picLocks noChangeAspect="1"/>
          </p:cNvPicPr>
          <p:nvPr/>
        </p:nvPicPr>
        <p:blipFill>
          <a:blip r:embed="rId4"/>
          <a:stretch>
            <a:fillRect/>
          </a:stretch>
        </p:blipFill>
        <p:spPr>
          <a:xfrm>
            <a:off x="2021304" y="5309605"/>
            <a:ext cx="8061157" cy="683208"/>
          </a:xfrm>
          <a:prstGeom prst="rect">
            <a:avLst/>
          </a:prstGeom>
        </p:spPr>
      </p:pic>
      <p:sp>
        <p:nvSpPr>
          <p:cNvPr id="8" name="Slide Number Placeholder 7">
            <a:extLst>
              <a:ext uri="{FF2B5EF4-FFF2-40B4-BE49-F238E27FC236}">
                <a16:creationId xmlns:a16="http://schemas.microsoft.com/office/drawing/2014/main" id="{00F82117-0C6A-42C5-84B7-FD0E7A8960D5}"/>
              </a:ext>
            </a:extLst>
          </p:cNvPr>
          <p:cNvSpPr>
            <a:spLocks noGrp="1"/>
          </p:cNvSpPr>
          <p:nvPr>
            <p:ph type="sldNum" sz="quarter" idx="12"/>
          </p:nvPr>
        </p:nvSpPr>
        <p:spPr/>
        <p:txBody>
          <a:bodyPr/>
          <a:lstStyle/>
          <a:p>
            <a:fld id="{23305676-A525-44F0-943E-FE252ECA109C}" type="slidenum">
              <a:rPr lang="en-US" smtClean="0"/>
              <a:t>97</a:t>
            </a:fld>
            <a:endParaRPr lang="en-US"/>
          </a:p>
        </p:txBody>
      </p:sp>
    </p:spTree>
    <p:extLst>
      <p:ext uri="{BB962C8B-B14F-4D97-AF65-F5344CB8AC3E}">
        <p14:creationId xmlns:p14="http://schemas.microsoft.com/office/powerpoint/2010/main" val="2150042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5F28-A9F8-47FC-B90E-4CBA48D9AA6B}"/>
              </a:ext>
            </a:extLst>
          </p:cNvPr>
          <p:cNvSpPr>
            <a:spLocks noGrp="1"/>
          </p:cNvSpPr>
          <p:nvPr>
            <p:ph type="title"/>
          </p:nvPr>
        </p:nvSpPr>
        <p:spPr/>
        <p:txBody>
          <a:bodyPr/>
          <a:lstStyle/>
          <a:p>
            <a:r>
              <a:rPr lang="en-US" dirty="0"/>
              <a:t>Distinct Values</a:t>
            </a:r>
          </a:p>
        </p:txBody>
      </p:sp>
      <p:sp>
        <p:nvSpPr>
          <p:cNvPr id="3" name="Content Placeholder 2">
            <a:extLst>
              <a:ext uri="{FF2B5EF4-FFF2-40B4-BE49-F238E27FC236}">
                <a16:creationId xmlns:a16="http://schemas.microsoft.com/office/drawing/2014/main" id="{C2675315-61FA-4C16-A78A-776773AF8BDF}"/>
              </a:ext>
            </a:extLst>
          </p:cNvPr>
          <p:cNvSpPr>
            <a:spLocks noGrp="1"/>
          </p:cNvSpPr>
          <p:nvPr>
            <p:ph idx="1"/>
          </p:nvPr>
        </p:nvSpPr>
        <p:spPr/>
        <p:txBody>
          <a:bodyPr/>
          <a:lstStyle/>
          <a:p>
            <a:r>
              <a:rPr lang="en-US" dirty="0"/>
              <a:t>how many distinct values it has that your reader will be able to perceive, differentiate, and possibly remember.</a:t>
            </a:r>
          </a:p>
          <a:p>
            <a:r>
              <a:rPr lang="en-US" dirty="0"/>
              <a:t>We can more easily differentiate a large number of shapes, a huge number of positions, and an infinite number of numbers.</a:t>
            </a:r>
          </a:p>
          <a:p>
            <a:r>
              <a:rPr lang="en-US" dirty="0"/>
              <a:t>When choosing a visual property, select one that has a number of useful differentiable values and an ordering similar to that of your data </a:t>
            </a:r>
          </a:p>
        </p:txBody>
      </p:sp>
      <p:sp>
        <p:nvSpPr>
          <p:cNvPr id="6" name="Slide Number Placeholder 5">
            <a:extLst>
              <a:ext uri="{FF2B5EF4-FFF2-40B4-BE49-F238E27FC236}">
                <a16:creationId xmlns:a16="http://schemas.microsoft.com/office/drawing/2014/main" id="{528DD379-526B-4B0A-B477-F4583A35DF84}"/>
              </a:ext>
            </a:extLst>
          </p:cNvPr>
          <p:cNvSpPr>
            <a:spLocks noGrp="1"/>
          </p:cNvSpPr>
          <p:nvPr>
            <p:ph type="sldNum" sz="quarter" idx="12"/>
          </p:nvPr>
        </p:nvSpPr>
        <p:spPr/>
        <p:txBody>
          <a:bodyPr/>
          <a:lstStyle/>
          <a:p>
            <a:fld id="{23305676-A525-44F0-943E-FE252ECA109C}" type="slidenum">
              <a:rPr lang="en-US" smtClean="0"/>
              <a:t>98</a:t>
            </a:fld>
            <a:endParaRPr lang="en-US"/>
          </a:p>
        </p:txBody>
      </p:sp>
    </p:spTree>
    <p:extLst>
      <p:ext uri="{BB962C8B-B14F-4D97-AF65-F5344CB8AC3E}">
        <p14:creationId xmlns:p14="http://schemas.microsoft.com/office/powerpoint/2010/main" val="31753681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E69A-3AA5-413A-A3F4-30361001A0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E5137E-46E0-491B-805F-31185A582B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FD594D7-8CAB-4B79-90CD-9901B07CBF52}"/>
              </a:ext>
            </a:extLst>
          </p:cNvPr>
          <p:cNvPicPr>
            <a:picLocks noChangeAspect="1"/>
          </p:cNvPicPr>
          <p:nvPr/>
        </p:nvPicPr>
        <p:blipFill>
          <a:blip r:embed="rId2"/>
          <a:stretch>
            <a:fillRect/>
          </a:stretch>
        </p:blipFill>
        <p:spPr>
          <a:xfrm>
            <a:off x="838200" y="365125"/>
            <a:ext cx="10363199" cy="5811838"/>
          </a:xfrm>
          <a:prstGeom prst="rect">
            <a:avLst/>
          </a:prstGeom>
        </p:spPr>
      </p:pic>
      <p:sp>
        <p:nvSpPr>
          <p:cNvPr id="7" name="Slide Number Placeholder 6">
            <a:extLst>
              <a:ext uri="{FF2B5EF4-FFF2-40B4-BE49-F238E27FC236}">
                <a16:creationId xmlns:a16="http://schemas.microsoft.com/office/drawing/2014/main" id="{46CAA58E-56E0-491F-BD2D-36198F9A1731}"/>
              </a:ext>
            </a:extLst>
          </p:cNvPr>
          <p:cNvSpPr>
            <a:spLocks noGrp="1"/>
          </p:cNvSpPr>
          <p:nvPr>
            <p:ph type="sldNum" sz="quarter" idx="12"/>
          </p:nvPr>
        </p:nvSpPr>
        <p:spPr/>
        <p:txBody>
          <a:bodyPr/>
          <a:lstStyle/>
          <a:p>
            <a:fld id="{23305676-A525-44F0-943E-FE252ECA109C}" type="slidenum">
              <a:rPr lang="en-US" smtClean="0"/>
              <a:t>99</a:t>
            </a:fld>
            <a:endParaRPr lang="en-US"/>
          </a:p>
        </p:txBody>
      </p:sp>
    </p:spTree>
    <p:extLst>
      <p:ext uri="{BB962C8B-B14F-4D97-AF65-F5344CB8AC3E}">
        <p14:creationId xmlns:p14="http://schemas.microsoft.com/office/powerpoint/2010/main" val="2460053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1763</TotalTime>
  <Words>8071</Words>
  <Application>Microsoft Office PowerPoint</Application>
  <PresentationFormat>Widescreen</PresentationFormat>
  <Paragraphs>818</Paragraphs>
  <Slides>144</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144</vt:i4>
      </vt:variant>
    </vt:vector>
  </HeadingPairs>
  <TitlesOfParts>
    <vt:vector size="155" baseType="lpstr">
      <vt:lpstr>Arial</vt:lpstr>
      <vt:lpstr>Arial</vt:lpstr>
      <vt:lpstr>Calibri</vt:lpstr>
      <vt:lpstr>Calibri Light</vt:lpstr>
      <vt:lpstr>Cambria</vt:lpstr>
      <vt:lpstr>Franklin Gothic Book</vt:lpstr>
      <vt:lpstr>Franklin Gothic Demi</vt:lpstr>
      <vt:lpstr>Georgia</vt:lpstr>
      <vt:lpstr>SAPRegular</vt:lpstr>
      <vt:lpstr>Wingdings</vt:lpstr>
      <vt:lpstr>Office Theme</vt:lpstr>
      <vt:lpstr>PowerPoint Presentation</vt:lpstr>
      <vt:lpstr>Introduction</vt:lpstr>
      <vt:lpstr>What Is Big Data Visualization?</vt:lpstr>
      <vt:lpstr>What Is Big Data Visualization?</vt:lpstr>
      <vt:lpstr>Big Data Visualization – Popular Tools</vt:lpstr>
      <vt:lpstr>Big Data Visualization – Popular Tools</vt:lpstr>
      <vt:lpstr>What is data visualization?</vt:lpstr>
      <vt:lpstr>PowerPoint Presentation</vt:lpstr>
      <vt:lpstr>PowerPoint Presentation</vt:lpstr>
      <vt:lpstr>PowerPoint Presentation</vt:lpstr>
      <vt:lpstr>Motives for using data visualization includes:</vt:lpstr>
      <vt:lpstr>As per Data Visualization: The future of data visualization, Towler, 2015:</vt:lpstr>
      <vt:lpstr>How to choose the correct or most effective visualization method ?</vt:lpstr>
      <vt:lpstr>Most common visualization methods/types include:</vt:lpstr>
      <vt:lpstr>Other options</vt:lpstr>
      <vt:lpstr>Challenges of big data visualization</vt:lpstr>
      <vt:lpstr>Pushing big data higher</vt:lpstr>
      <vt:lpstr>Volume</vt:lpstr>
      <vt:lpstr>Velocity</vt:lpstr>
      <vt:lpstr>Variety</vt:lpstr>
      <vt:lpstr>3Vs</vt:lpstr>
      <vt:lpstr>Categorization</vt:lpstr>
      <vt:lpstr>Structured Data vs Unstructured Data </vt:lpstr>
      <vt:lpstr>1. Created data</vt:lpstr>
      <vt:lpstr>2. Provoked data</vt:lpstr>
      <vt:lpstr>3. Transactional data</vt:lpstr>
      <vt:lpstr>4. Compiled data</vt:lpstr>
      <vt:lpstr>5. Experimental data</vt:lpstr>
      <vt:lpstr>1. Captured data</vt:lpstr>
      <vt:lpstr>2. User-generated data</vt:lpstr>
      <vt:lpstr>Final words on Data</vt:lpstr>
      <vt:lpstr>Additional challenging areas that big data brings to the table</vt:lpstr>
      <vt:lpstr>Data quality</vt:lpstr>
      <vt:lpstr>Data quality</vt:lpstr>
      <vt:lpstr>Dealing with outliers</vt:lpstr>
      <vt:lpstr>Dealing with outliers</vt:lpstr>
      <vt:lpstr>Meaningful displays</vt:lpstr>
      <vt:lpstr>Adding a fourth V</vt:lpstr>
      <vt:lpstr>Visualization philosophies</vt:lpstr>
      <vt:lpstr>More on variety</vt:lpstr>
      <vt:lpstr>Velocity</vt:lpstr>
      <vt:lpstr>Volume</vt:lpstr>
      <vt:lpstr>All is not lost</vt:lpstr>
      <vt:lpstr>Examples</vt:lpstr>
      <vt:lpstr>Approaches to big data visualization</vt:lpstr>
      <vt:lpstr>Access, speed, and storage</vt:lpstr>
      <vt:lpstr>Hadoop</vt:lpstr>
      <vt:lpstr>Context</vt:lpstr>
      <vt:lpstr>Quality</vt:lpstr>
      <vt:lpstr>PowerPoint Presentation</vt:lpstr>
      <vt:lpstr>PowerPoint Presentation</vt:lpstr>
      <vt:lpstr>Data scrubbing- made up of the following efforts:</vt:lpstr>
      <vt:lpstr>Displaying results -  enable your audience to:</vt:lpstr>
      <vt:lpstr>Not a new concept</vt:lpstr>
      <vt:lpstr>Instant gratifications</vt:lpstr>
      <vt:lpstr>Data-driven documents</vt:lpstr>
      <vt:lpstr>Dashboards</vt:lpstr>
      <vt:lpstr>Dashboards ..2</vt:lpstr>
      <vt:lpstr>Tableau</vt:lpstr>
      <vt:lpstr>Tableau ..2</vt:lpstr>
      <vt:lpstr>Outliers</vt:lpstr>
      <vt:lpstr>Investigation and adjudication</vt:lpstr>
      <vt:lpstr>Operational intelligence</vt:lpstr>
      <vt:lpstr>Need to explore Logs</vt:lpstr>
      <vt:lpstr>PowerPoint Presentation</vt:lpstr>
      <vt:lpstr>PowerPoint Presentation</vt:lpstr>
      <vt:lpstr>Splunk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Infographics is useful for referring to any visual representation of data that is:</vt:lpstr>
      <vt:lpstr>Data visualization is useful for referring to any visual representation of data that is:</vt:lpstr>
      <vt:lpstr>Two categories of data visualization: Exploration and Explanation.</vt:lpstr>
      <vt:lpstr>PowerPoint Presentation</vt:lpstr>
      <vt:lpstr>Informative versus Persuasive versus Visual Art</vt:lpstr>
      <vt:lpstr>PowerPoint Presentation</vt:lpstr>
      <vt:lpstr>Informative visualization</vt:lpstr>
      <vt:lpstr>Persuasive visualization</vt:lpstr>
      <vt:lpstr>PowerPoint Presentation</vt:lpstr>
      <vt:lpstr>Visual Art</vt:lpstr>
      <vt:lpstr>Ingredients of Successful Visualizations</vt:lpstr>
      <vt:lpstr>Designer</vt:lpstr>
      <vt:lpstr>Reader</vt:lpstr>
      <vt:lpstr>Another thing to consider is learned social context</vt:lpstr>
      <vt:lpstr>Context of Use</vt:lpstr>
      <vt:lpstr>Data</vt:lpstr>
      <vt:lpstr>The type of basic questions you will want to ask about your data include:</vt:lpstr>
      <vt:lpstr>Choose Appropriate Visual Encodings</vt:lpstr>
      <vt:lpstr>Natural Ordering</vt:lpstr>
      <vt:lpstr>Color is not ordered</vt:lpstr>
      <vt:lpstr>PowerPoint Presentation</vt:lpstr>
      <vt:lpstr>PowerPoint Presentation</vt:lpstr>
      <vt:lpstr>Distinct Values</vt:lpstr>
      <vt:lpstr>PowerPoint Presentation</vt:lpstr>
      <vt:lpstr>PowerPoint Presentation</vt:lpstr>
      <vt:lpstr>Redundant Encoding</vt:lpstr>
      <vt:lpstr>PowerPoint Presentation</vt:lpstr>
      <vt:lpstr>Defaults versus Innovative Formats</vt:lpstr>
      <vt:lpstr>Defaults versus Innovative Formats    ..2</vt:lpstr>
      <vt:lpstr>Readers’ Context</vt:lpstr>
      <vt:lpstr>Titles, tags, and labels</vt:lpstr>
      <vt:lpstr>Colors</vt:lpstr>
      <vt:lpstr>Color blindness</vt:lpstr>
      <vt:lpstr>Directional orientation</vt:lpstr>
      <vt:lpstr>Compatibility with Reality</vt:lpstr>
      <vt:lpstr>https://html5readiness.com/</vt:lpstr>
      <vt:lpstr>Direction and reality</vt:lpstr>
      <vt:lpstr>Patterns and Consistency</vt:lpstr>
      <vt:lpstr>Selecting Structure</vt:lpstr>
      <vt:lpstr>PowerPoint Presentation</vt:lpstr>
      <vt:lpstr>Selecting Structure</vt:lpstr>
      <vt:lpstr>Comparisons Need to Compare</vt:lpstr>
      <vt:lpstr>Some Structures Are Just Inherently Bad</vt:lpstr>
      <vt:lpstr>Some Good Structures Are Often Abused</vt:lpstr>
      <vt:lpstr>Keep It Simple (or You Might Look) Stupid</vt:lpstr>
      <vt:lpstr>All about placements, attributes, etc.,</vt:lpstr>
      <vt:lpstr>Position: Layout and Axes</vt:lpstr>
      <vt:lpstr>Position Is Your Most Powerful Encoding</vt:lpstr>
      <vt:lpstr>PowerPoint Presentation</vt:lpstr>
      <vt:lpstr>Consider placement first</vt:lpstr>
      <vt:lpstr>The Meaning of Placement and Proximity</vt:lpstr>
      <vt:lpstr>Semantic Distance and Relative Proximity</vt:lpstr>
      <vt:lpstr>Absolute Placement</vt:lpstr>
      <vt:lpstr>Representation of Physical Space</vt:lpstr>
      <vt:lpstr>Logical Relationships versus Physical Relationships</vt:lpstr>
      <vt:lpstr>Patterns and Grouped Objects</vt:lpstr>
      <vt:lpstr>Patterns of Organization (and More!)</vt:lpstr>
      <vt:lpstr>Following sorts of relationships as possible axes or positional organizational schemes</vt:lpstr>
      <vt:lpstr>Importance</vt:lpstr>
      <vt:lpstr>Causality</vt:lpstr>
      <vt:lpstr>Dependence</vt:lpstr>
      <vt:lpstr>Categorical</vt:lpstr>
      <vt:lpstr>Specific Graphs, Layouts, and Axis Styles</vt:lpstr>
      <vt:lpstr>Appropriate Use of Circles and Circular Layouts</vt:lpstr>
      <vt:lpstr>Good uses of circles and circular layouts</vt:lpstr>
      <vt:lpstr>PowerPoint Presentation</vt:lpstr>
      <vt:lpstr>Bad uses of circles and circular layouts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data visualization?</dc:title>
  <dc:creator>Rajasekar</dc:creator>
  <cp:lastModifiedBy>Prakash M</cp:lastModifiedBy>
  <cp:revision>33</cp:revision>
  <dcterms:created xsi:type="dcterms:W3CDTF">2021-01-19T07:42:26Z</dcterms:created>
  <dcterms:modified xsi:type="dcterms:W3CDTF">2022-01-31T11:20:38Z</dcterms:modified>
</cp:coreProperties>
</file>